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62" r:id="rId5"/>
    <p:sldId id="259" r:id="rId6"/>
    <p:sldId id="260" r:id="rId7"/>
    <p:sldId id="261" r:id="rId8"/>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5" d="100"/>
          <a:sy n="115" d="100"/>
        </p:scale>
        <p:origin x="31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1120FD1-0D88-4C4D-9E7B-C32BE0689FCE}" type="datetimeFigureOut">
              <a:rPr lang="lv-LV" smtClean="0"/>
              <a:t>05.02.2026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6510A3A-1373-4F9F-A5DA-1509B7B47296}" type="slidenum">
              <a:rPr lang="lv-LV" smtClean="0"/>
              <a:t>‹#›</a:t>
            </a:fld>
            <a:endParaRPr lang="lv-LV"/>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6847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120FD1-0D88-4C4D-9E7B-C32BE0689FCE}" type="datetimeFigureOut">
              <a:rPr lang="lv-LV" smtClean="0"/>
              <a:t>05.02.2026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6510A3A-1373-4F9F-A5DA-1509B7B47296}" type="slidenum">
              <a:rPr lang="lv-LV" smtClean="0"/>
              <a:t>‹#›</a:t>
            </a:fld>
            <a:endParaRPr lang="lv-LV"/>
          </a:p>
        </p:txBody>
      </p:sp>
    </p:spTree>
    <p:extLst>
      <p:ext uri="{BB962C8B-B14F-4D97-AF65-F5344CB8AC3E}">
        <p14:creationId xmlns:p14="http://schemas.microsoft.com/office/powerpoint/2010/main" val="3135520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1120FD1-0D88-4C4D-9E7B-C32BE0689FCE}" type="datetimeFigureOut">
              <a:rPr lang="lv-LV" smtClean="0"/>
              <a:t>05.02.2026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6510A3A-1373-4F9F-A5DA-1509B7B47296}" type="slidenum">
              <a:rPr lang="lv-LV" smtClean="0"/>
              <a:t>‹#›</a:t>
            </a:fld>
            <a:endParaRPr lang="lv-LV"/>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82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1120FD1-0D88-4C4D-9E7B-C32BE0689FCE}" type="datetimeFigureOut">
              <a:rPr lang="lv-LV" smtClean="0"/>
              <a:t>05.02.2026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6510A3A-1373-4F9F-A5DA-1509B7B47296}" type="slidenum">
              <a:rPr lang="lv-LV" smtClean="0"/>
              <a:t>‹#›</a:t>
            </a:fld>
            <a:endParaRPr lang="lv-LV"/>
          </a:p>
        </p:txBody>
      </p:sp>
    </p:spTree>
    <p:extLst>
      <p:ext uri="{BB962C8B-B14F-4D97-AF65-F5344CB8AC3E}">
        <p14:creationId xmlns:p14="http://schemas.microsoft.com/office/powerpoint/2010/main" val="4094010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1120FD1-0D88-4C4D-9E7B-C32BE0689FCE}" type="datetimeFigureOut">
              <a:rPr lang="lv-LV" smtClean="0"/>
              <a:t>05.02.2026</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6510A3A-1373-4F9F-A5DA-1509B7B47296}" type="slidenum">
              <a:rPr lang="lv-LV" smtClean="0"/>
              <a:t>‹#›</a:t>
            </a:fld>
            <a:endParaRPr lang="lv-LV"/>
          </a:p>
        </p:txBody>
      </p:sp>
    </p:spTree>
    <p:extLst>
      <p:ext uri="{BB962C8B-B14F-4D97-AF65-F5344CB8AC3E}">
        <p14:creationId xmlns:p14="http://schemas.microsoft.com/office/powerpoint/2010/main" val="2754362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1120FD1-0D88-4C4D-9E7B-C32BE0689FCE}" type="datetimeFigureOut">
              <a:rPr lang="lv-LV" smtClean="0"/>
              <a:t>05.02.2026</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6510A3A-1373-4F9F-A5DA-1509B7B47296}" type="slidenum">
              <a:rPr lang="lv-LV" smtClean="0"/>
              <a:t>‹#›</a:t>
            </a:fld>
            <a:endParaRPr lang="lv-LV"/>
          </a:p>
        </p:txBody>
      </p:sp>
    </p:spTree>
    <p:extLst>
      <p:ext uri="{BB962C8B-B14F-4D97-AF65-F5344CB8AC3E}">
        <p14:creationId xmlns:p14="http://schemas.microsoft.com/office/powerpoint/2010/main" val="3266543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1120FD1-0D88-4C4D-9E7B-C32BE0689FCE}" type="datetimeFigureOut">
              <a:rPr lang="lv-LV" smtClean="0"/>
              <a:t>05.02.2026</a:t>
            </a:fld>
            <a:endParaRPr lang="lv-LV"/>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lv-LV"/>
          </a:p>
        </p:txBody>
      </p:sp>
      <p:sp>
        <p:nvSpPr>
          <p:cNvPr id="9" name="Slide Number Placeholder 8"/>
          <p:cNvSpPr>
            <a:spLocks noGrp="1"/>
          </p:cNvSpPr>
          <p:nvPr>
            <p:ph type="sldNum" sz="quarter" idx="12"/>
          </p:nvPr>
        </p:nvSpPr>
        <p:spPr/>
        <p:txBody>
          <a:bodyPr/>
          <a:lstStyle/>
          <a:p>
            <a:fld id="{E6510A3A-1373-4F9F-A5DA-1509B7B47296}" type="slidenum">
              <a:rPr lang="lv-LV" smtClean="0"/>
              <a:t>‹#›</a:t>
            </a:fld>
            <a:endParaRPr lang="lv-LV"/>
          </a:p>
        </p:txBody>
      </p:sp>
    </p:spTree>
    <p:extLst>
      <p:ext uri="{BB962C8B-B14F-4D97-AF65-F5344CB8AC3E}">
        <p14:creationId xmlns:p14="http://schemas.microsoft.com/office/powerpoint/2010/main" val="2637416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1120FD1-0D88-4C4D-9E7B-C32BE0689FCE}" type="datetimeFigureOut">
              <a:rPr lang="lv-LV" smtClean="0"/>
              <a:t>05.02.2026</a:t>
            </a:fld>
            <a:endParaRPr lang="lv-LV"/>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lv-LV"/>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6510A3A-1373-4F9F-A5DA-1509B7B47296}" type="slidenum">
              <a:rPr lang="lv-LV" smtClean="0"/>
              <a:t>‹#›</a:t>
            </a:fld>
            <a:endParaRPr lang="lv-LV"/>
          </a:p>
        </p:txBody>
      </p:sp>
    </p:spTree>
    <p:extLst>
      <p:ext uri="{BB962C8B-B14F-4D97-AF65-F5344CB8AC3E}">
        <p14:creationId xmlns:p14="http://schemas.microsoft.com/office/powerpoint/2010/main" val="3836126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1120FD1-0D88-4C4D-9E7B-C32BE0689FCE}" type="datetimeFigureOut">
              <a:rPr lang="lv-LV" smtClean="0"/>
              <a:t>05.02.2026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6510A3A-1373-4F9F-A5DA-1509B7B47296}" type="slidenum">
              <a:rPr lang="lv-LV" smtClean="0"/>
              <a:t>‹#›</a:t>
            </a:fld>
            <a:endParaRPr lang="lv-LV"/>
          </a:p>
        </p:txBody>
      </p:sp>
    </p:spTree>
    <p:extLst>
      <p:ext uri="{BB962C8B-B14F-4D97-AF65-F5344CB8AC3E}">
        <p14:creationId xmlns:p14="http://schemas.microsoft.com/office/powerpoint/2010/main" val="4141827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120FD1-0D88-4C4D-9E7B-C32BE0689FCE}" type="datetimeFigureOut">
              <a:rPr lang="lv-LV" smtClean="0"/>
              <a:t>05.02.2026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6510A3A-1373-4F9F-A5DA-1509B7B47296}" type="slidenum">
              <a:rPr lang="lv-LV" smtClean="0"/>
              <a:t>‹#›</a:t>
            </a:fld>
            <a:endParaRPr lang="lv-LV"/>
          </a:p>
        </p:txBody>
      </p:sp>
    </p:spTree>
    <p:extLst>
      <p:ext uri="{BB962C8B-B14F-4D97-AF65-F5344CB8AC3E}">
        <p14:creationId xmlns:p14="http://schemas.microsoft.com/office/powerpoint/2010/main" val="35339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120FD1-0D88-4C4D-9E7B-C32BE0689FCE}" type="datetimeFigureOut">
              <a:rPr lang="lv-LV" smtClean="0"/>
              <a:t>05.02.2026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6510A3A-1373-4F9F-A5DA-1509B7B47296}" type="slidenum">
              <a:rPr lang="lv-LV" smtClean="0"/>
              <a:t>‹#›</a:t>
            </a:fld>
            <a:endParaRPr lang="lv-LV"/>
          </a:p>
        </p:txBody>
      </p:sp>
    </p:spTree>
    <p:extLst>
      <p:ext uri="{BB962C8B-B14F-4D97-AF65-F5344CB8AC3E}">
        <p14:creationId xmlns:p14="http://schemas.microsoft.com/office/powerpoint/2010/main" val="2556990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1120FD1-0D88-4C4D-9E7B-C32BE0689FCE}" type="datetimeFigureOut">
              <a:rPr lang="lv-LV" smtClean="0"/>
              <a:t>05.02.2026</a:t>
            </a:fld>
            <a:endParaRPr lang="lv-LV"/>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lv-LV"/>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6510A3A-1373-4F9F-A5DA-1509B7B47296}" type="slidenum">
              <a:rPr lang="lv-LV" smtClean="0"/>
              <a:t>‹#›</a:t>
            </a:fld>
            <a:endParaRPr lang="lv-LV"/>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27206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err="1" smtClean="0"/>
              <a:t>Datubazes</a:t>
            </a:r>
            <a:r>
              <a:rPr lang="en-US" dirty="0" smtClean="0"/>
              <a:t> </a:t>
            </a:r>
            <a:r>
              <a:rPr lang="en-US" dirty="0" err="1" smtClean="0"/>
              <a:t>projekts</a:t>
            </a:r>
            <a:r>
              <a:rPr lang="en-US" dirty="0" smtClean="0"/>
              <a:t> </a:t>
            </a:r>
            <a:r>
              <a:rPr lang="en-US" dirty="0" err="1" smtClean="0"/>
              <a:t>ar</a:t>
            </a:r>
            <a:r>
              <a:rPr lang="en-US" dirty="0" smtClean="0"/>
              <a:t> </a:t>
            </a:r>
            <a:r>
              <a:rPr lang="en-US" dirty="0" err="1" smtClean="0"/>
              <a:t>funkcijam</a:t>
            </a:r>
            <a:endParaRPr lang="lv-LV" dirty="0"/>
          </a:p>
        </p:txBody>
      </p:sp>
      <p:sp>
        <p:nvSpPr>
          <p:cNvPr id="3" name="Subtitle 2"/>
          <p:cNvSpPr>
            <a:spLocks noGrp="1"/>
          </p:cNvSpPr>
          <p:nvPr>
            <p:ph type="subTitle" idx="1"/>
          </p:nvPr>
        </p:nvSpPr>
        <p:spPr/>
        <p:txBody>
          <a:bodyPr/>
          <a:lstStyle/>
          <a:p>
            <a:pPr algn="ctr"/>
            <a:r>
              <a:rPr lang="lv-LV" dirty="0" smtClean="0"/>
              <a:t>Ēriks </a:t>
            </a:r>
            <a:r>
              <a:rPr lang="lv-LV" dirty="0" err="1" smtClean="0"/>
              <a:t>Ķemlers</a:t>
            </a:r>
            <a:r>
              <a:rPr lang="lv-LV" dirty="0" smtClean="0"/>
              <a:t>, 310. grupa</a:t>
            </a:r>
            <a:endParaRPr lang="lv-LV" dirty="0"/>
          </a:p>
        </p:txBody>
      </p:sp>
    </p:spTree>
    <p:extLst>
      <p:ext uri="{BB962C8B-B14F-4D97-AF65-F5344CB8AC3E}">
        <p14:creationId xmlns:p14="http://schemas.microsoft.com/office/powerpoint/2010/main" val="16112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par>
                          <p:cTn id="8" fill="hold">
                            <p:stCondLst>
                              <p:cond delay="500"/>
                            </p:stCondLst>
                            <p:childTnLst>
                              <p:par>
                                <p:cTn id="9" presetID="22" presetClass="exit" presetSubtype="4" fill="hold" grpId="0" nodeType="afterEffect">
                                  <p:stCondLst>
                                    <p:cond delay="0"/>
                                  </p:stCondLst>
                                  <p:childTnLst>
                                    <p:animEffect transition="out" filter="wipe(down)">
                                      <p:cBhvr>
                                        <p:cTn id="10" dur="500"/>
                                        <p:tgtEl>
                                          <p:spTgt spid="3">
                                            <p:txEl>
                                              <p:pRg st="0" end="0"/>
                                            </p:txEl>
                                          </p:spTgt>
                                        </p:tgtEl>
                                      </p:cBhvr>
                                    </p:animEffect>
                                    <p:set>
                                      <p:cBhvr>
                                        <p:cTn id="11"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
            </a:r>
            <a:r>
              <a:rPr lang="lv-LV" dirty="0" smtClean="0"/>
              <a:t>ārskats</a:t>
            </a:r>
            <a:endParaRPr lang="lv-LV" dirty="0"/>
          </a:p>
        </p:txBody>
      </p:sp>
      <p:sp>
        <p:nvSpPr>
          <p:cNvPr id="3" name="Content Placeholder 2"/>
          <p:cNvSpPr>
            <a:spLocks noGrp="1"/>
          </p:cNvSpPr>
          <p:nvPr>
            <p:ph idx="1"/>
          </p:nvPr>
        </p:nvSpPr>
        <p:spPr/>
        <p:txBody>
          <a:bodyPr/>
          <a:lstStyle/>
          <a:p>
            <a:pPr>
              <a:buFont typeface="Arial" panose="020B0604020202020204" pitchFamily="34" charset="0"/>
              <a:buChar char="•"/>
            </a:pPr>
            <a:r>
              <a:rPr lang="lv-LV" dirty="0" smtClean="0"/>
              <a:t> </a:t>
            </a:r>
            <a:r>
              <a:rPr lang="lv-LV" b="1" dirty="0" smtClean="0"/>
              <a:t>Mērķis</a:t>
            </a:r>
            <a:r>
              <a:rPr lang="lv-LV" dirty="0" smtClean="0"/>
              <a:t> – Mērķis projektam ir sasaistīt mājaslapu ar datubāzi, kurā veiktās darbības un funkcijas tiek saistītas ar datubāzi. Paralēli datubāzes funkcijām, nekādam citām funkcijām mājaslapā nevajadzētu būt. Veicot specifiskas darbības mājaslapā, tām vajadzētu sasaistīties ar datubāzi un tām piemērotām funkcijām, kurā darbību rezultāti tiks izvadīti redzamā veidā.</a:t>
            </a:r>
          </a:p>
          <a:p>
            <a:pPr>
              <a:buFont typeface="Arial" panose="020B0604020202020204" pitchFamily="34" charset="0"/>
              <a:buChar char="•"/>
            </a:pPr>
            <a:r>
              <a:rPr lang="lv-LV" dirty="0"/>
              <a:t> </a:t>
            </a:r>
            <a:r>
              <a:rPr lang="lv-LV" b="1" dirty="0" smtClean="0"/>
              <a:t>Apraksts – </a:t>
            </a:r>
            <a:r>
              <a:rPr lang="lv-LV" dirty="0" smtClean="0"/>
              <a:t>Mājaslapas funkcionalitāte un izskats ir izveidots lietotājam draudzīgā veidā, kur visas darbības pogas var viegli atrast, kā arī saprast ko tās dara. Mājaslapas pamatā ir tikai 2 logi – pieslēgšanās/reģistrācijas sistēma</a:t>
            </a:r>
            <a:r>
              <a:rPr lang="lv-LV" i="1" dirty="0" smtClean="0"/>
              <a:t>(s)</a:t>
            </a:r>
            <a:r>
              <a:rPr lang="lv-LV" dirty="0" smtClean="0"/>
              <a:t> un galvenais logs </a:t>
            </a:r>
            <a:r>
              <a:rPr lang="lv-LV" i="1" dirty="0" smtClean="0"/>
              <a:t>(</a:t>
            </a:r>
            <a:r>
              <a:rPr lang="lv-LV" i="1" dirty="0" err="1" smtClean="0"/>
              <a:t>index</a:t>
            </a:r>
            <a:r>
              <a:rPr lang="lv-LV" i="1" dirty="0" smtClean="0"/>
              <a:t>, kur ir visas darbības (izņemot pieslēgšanos))</a:t>
            </a:r>
          </a:p>
          <a:p>
            <a:pPr>
              <a:buFont typeface="Arial" panose="020B0604020202020204" pitchFamily="34" charset="0"/>
              <a:buChar char="•"/>
            </a:pPr>
            <a:r>
              <a:rPr lang="lv-LV" dirty="0"/>
              <a:t> </a:t>
            </a:r>
            <a:r>
              <a:rPr lang="lv-LV" b="1" dirty="0" smtClean="0"/>
              <a:t>Mērķauditorija</a:t>
            </a:r>
            <a:r>
              <a:rPr lang="lv-LV" dirty="0" smtClean="0"/>
              <a:t> – Mērķauditorija varētu būt tie, kuri vēlas izmēģināt datubāžu un mājaslapu saistīšanas metodes, kā tas vispār notiek un strādā, vieglāk pasakot – testētāji.</a:t>
            </a:r>
            <a:endParaRPr lang="lv-LV" dirty="0"/>
          </a:p>
        </p:txBody>
      </p:sp>
      <p:pic>
        <p:nvPicPr>
          <p:cNvPr id="3074" name="Picture 2" descr="https://bluemoji.io/cdn-proxy/646218c67da47160c64a84d5/64634973fc1f8b26e4545e96_8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71978" y="4918502"/>
            <a:ext cx="1311702" cy="1311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89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wipe(down)">
                                      <p:cBhvr>
                                        <p:cTn id="23" dur="500"/>
                                        <p:tgtEl>
                                          <p:spTgt spid="307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2"/>
                                        </p:tgtEl>
                                      </p:cBhvr>
                                    </p:animEffect>
                                    <p:set>
                                      <p:cBhvr>
                                        <p:cTn id="28" dur="1" fill="hold">
                                          <p:stCondLst>
                                            <p:cond delay="499"/>
                                          </p:stCondLst>
                                        </p:cTn>
                                        <p:tgtEl>
                                          <p:spTgt spid="2"/>
                                        </p:tgtEl>
                                        <p:attrNameLst>
                                          <p:attrName>style.visibility</p:attrName>
                                        </p:attrNameLst>
                                      </p:cBhvr>
                                      <p:to>
                                        <p:strVal val="hidden"/>
                                      </p:to>
                                    </p:set>
                                  </p:childTnLst>
                                </p:cTn>
                              </p:par>
                            </p:childTnLst>
                          </p:cTn>
                        </p:par>
                        <p:par>
                          <p:cTn id="29" fill="hold">
                            <p:stCondLst>
                              <p:cond delay="500"/>
                            </p:stCondLst>
                            <p:childTnLst>
                              <p:par>
                                <p:cTn id="30" presetID="22" presetClass="exit" presetSubtype="4" fill="hold" grpId="1" nodeType="afterEffect">
                                  <p:stCondLst>
                                    <p:cond delay="0"/>
                                  </p:stCondLst>
                                  <p:childTnLst>
                                    <p:animEffect transition="out" filter="wipe(down)">
                                      <p:cBhvr>
                                        <p:cTn id="31" dur="500"/>
                                        <p:tgtEl>
                                          <p:spTgt spid="3">
                                            <p:txEl>
                                              <p:pRg st="0" end="0"/>
                                            </p:txEl>
                                          </p:spTgt>
                                        </p:tgtEl>
                                      </p:cBhvr>
                                    </p:animEffect>
                                    <p:set>
                                      <p:cBhvr>
                                        <p:cTn id="32" dur="1" fill="hold">
                                          <p:stCondLst>
                                            <p:cond delay="499"/>
                                          </p:stCondLst>
                                        </p:cTn>
                                        <p:tgtEl>
                                          <p:spTgt spid="3">
                                            <p:txEl>
                                              <p:pRg st="0" end="0"/>
                                            </p:txEl>
                                          </p:spTgt>
                                        </p:tgtEl>
                                        <p:attrNameLst>
                                          <p:attrName>style.visibility</p:attrName>
                                        </p:attrNameLst>
                                      </p:cBhvr>
                                      <p:to>
                                        <p:strVal val="hidden"/>
                                      </p:to>
                                    </p:set>
                                  </p:childTnLst>
                                </p:cTn>
                              </p:par>
                            </p:childTnLst>
                          </p:cTn>
                        </p:par>
                        <p:par>
                          <p:cTn id="33" fill="hold">
                            <p:stCondLst>
                              <p:cond delay="1000"/>
                            </p:stCondLst>
                            <p:childTnLst>
                              <p:par>
                                <p:cTn id="34" presetID="22" presetClass="exit" presetSubtype="4" fill="hold" grpId="1" nodeType="afterEffect">
                                  <p:stCondLst>
                                    <p:cond delay="0"/>
                                  </p:stCondLst>
                                  <p:childTnLst>
                                    <p:animEffect transition="out" filter="wipe(down)">
                                      <p:cBhvr>
                                        <p:cTn id="35" dur="500"/>
                                        <p:tgtEl>
                                          <p:spTgt spid="3">
                                            <p:txEl>
                                              <p:pRg st="1" end="1"/>
                                            </p:txEl>
                                          </p:spTgt>
                                        </p:tgtEl>
                                      </p:cBhvr>
                                    </p:animEffect>
                                    <p:set>
                                      <p:cBhvr>
                                        <p:cTn id="36" dur="1" fill="hold">
                                          <p:stCondLst>
                                            <p:cond delay="499"/>
                                          </p:stCondLst>
                                        </p:cTn>
                                        <p:tgtEl>
                                          <p:spTgt spid="3">
                                            <p:txEl>
                                              <p:pRg st="1" end="1"/>
                                            </p:txEl>
                                          </p:spTgt>
                                        </p:tgtEl>
                                        <p:attrNameLst>
                                          <p:attrName>style.visibility</p:attrName>
                                        </p:attrNameLst>
                                      </p:cBhvr>
                                      <p:to>
                                        <p:strVal val="hidden"/>
                                      </p:to>
                                    </p:set>
                                  </p:childTnLst>
                                </p:cTn>
                              </p:par>
                            </p:childTnLst>
                          </p:cTn>
                        </p:par>
                        <p:par>
                          <p:cTn id="37" fill="hold">
                            <p:stCondLst>
                              <p:cond delay="1500"/>
                            </p:stCondLst>
                            <p:childTnLst>
                              <p:par>
                                <p:cTn id="38" presetID="22" presetClass="exit" presetSubtype="4" fill="hold" grpId="1" nodeType="afterEffect">
                                  <p:stCondLst>
                                    <p:cond delay="0"/>
                                  </p:stCondLst>
                                  <p:childTnLst>
                                    <p:animEffect transition="out" filter="wipe(down)">
                                      <p:cBhvr>
                                        <p:cTn id="39" dur="500"/>
                                        <p:tgtEl>
                                          <p:spTgt spid="3">
                                            <p:txEl>
                                              <p:pRg st="2" end="2"/>
                                            </p:txEl>
                                          </p:spTgt>
                                        </p:tgtEl>
                                      </p:cBhvr>
                                    </p:animEffect>
                                    <p:set>
                                      <p:cBhvr>
                                        <p:cTn id="40" dur="1" fill="hold">
                                          <p:stCondLst>
                                            <p:cond delay="499"/>
                                          </p:stCondLst>
                                        </p:cTn>
                                        <p:tgtEl>
                                          <p:spTgt spid="3">
                                            <p:txEl>
                                              <p:pRg st="2" end="2"/>
                                            </p:txEl>
                                          </p:spTgt>
                                        </p:tgtEl>
                                        <p:attrNameLst>
                                          <p:attrName>style.visibility</p:attrName>
                                        </p:attrNameLst>
                                      </p:cBhvr>
                                      <p:to>
                                        <p:strVal val="hidden"/>
                                      </p:to>
                                    </p:set>
                                  </p:childTnLst>
                                </p:cTn>
                              </p:par>
                            </p:childTnLst>
                          </p:cTn>
                        </p:par>
                        <p:par>
                          <p:cTn id="41" fill="hold">
                            <p:stCondLst>
                              <p:cond delay="2000"/>
                            </p:stCondLst>
                            <p:childTnLst>
                              <p:par>
                                <p:cTn id="42" presetID="22" presetClass="exit" presetSubtype="4" fill="hold" nodeType="afterEffect">
                                  <p:stCondLst>
                                    <p:cond delay="0"/>
                                  </p:stCondLst>
                                  <p:childTnLst>
                                    <p:animEffect transition="out" filter="wipe(down)">
                                      <p:cBhvr>
                                        <p:cTn id="43" dur="500"/>
                                        <p:tgtEl>
                                          <p:spTgt spid="3074"/>
                                        </p:tgtEl>
                                      </p:cBhvr>
                                    </p:animEffect>
                                    <p:set>
                                      <p:cBhvr>
                                        <p:cTn id="44" dur="1" fill="hold">
                                          <p:stCondLst>
                                            <p:cond delay="499"/>
                                          </p:stCondLst>
                                        </p:cTn>
                                        <p:tgtEl>
                                          <p:spTgt spid="3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Izmantotie rīki</a:t>
            </a:r>
            <a:endParaRPr lang="lv-LV" dirty="0"/>
          </a:p>
        </p:txBody>
      </p:sp>
      <p:sp>
        <p:nvSpPr>
          <p:cNvPr id="3" name="Content Placeholder 2"/>
          <p:cNvSpPr>
            <a:spLocks noGrp="1"/>
          </p:cNvSpPr>
          <p:nvPr>
            <p:ph idx="1"/>
          </p:nvPr>
        </p:nvSpPr>
        <p:spPr/>
        <p:txBody>
          <a:bodyPr/>
          <a:lstStyle/>
          <a:p>
            <a:pPr>
              <a:buFont typeface="Arial" panose="020B0604020202020204" pitchFamily="34" charset="0"/>
              <a:buChar char="•"/>
            </a:pPr>
            <a:r>
              <a:rPr lang="lv-LV" dirty="0"/>
              <a:t> </a:t>
            </a:r>
            <a:r>
              <a:rPr lang="lv-LV" b="1" dirty="0" smtClean="0"/>
              <a:t>Lokālais </a:t>
            </a:r>
            <a:r>
              <a:rPr lang="lv-LV" b="1" dirty="0"/>
              <a:t>serveru </a:t>
            </a:r>
            <a:r>
              <a:rPr lang="lv-LV" b="1" dirty="0" smtClean="0"/>
              <a:t>komplekts </a:t>
            </a:r>
            <a:r>
              <a:rPr lang="lv-LV" dirty="0" smtClean="0"/>
              <a:t>– XAMPP</a:t>
            </a:r>
          </a:p>
          <a:p>
            <a:pPr>
              <a:buFont typeface="Arial" panose="020B0604020202020204" pitchFamily="34" charset="0"/>
              <a:buChar char="•"/>
            </a:pPr>
            <a:r>
              <a:rPr lang="lv-LV" dirty="0"/>
              <a:t> </a:t>
            </a:r>
            <a:r>
              <a:rPr lang="lv-LV" b="1" dirty="0" smtClean="0"/>
              <a:t>Datubāze</a:t>
            </a:r>
            <a:r>
              <a:rPr lang="lv-LV" dirty="0" smtClean="0"/>
              <a:t> – </a:t>
            </a:r>
            <a:r>
              <a:rPr lang="lv-LV" dirty="0" err="1" smtClean="0"/>
              <a:t>MySQL</a:t>
            </a:r>
            <a:endParaRPr lang="lv-LV" dirty="0" smtClean="0"/>
          </a:p>
          <a:p>
            <a:pPr>
              <a:buFont typeface="Arial" panose="020B0604020202020204" pitchFamily="34" charset="0"/>
              <a:buChar char="•"/>
            </a:pPr>
            <a:r>
              <a:rPr lang="lv-LV" dirty="0"/>
              <a:t> </a:t>
            </a:r>
            <a:r>
              <a:rPr lang="lv-LV" b="1" dirty="0" smtClean="0"/>
              <a:t>Datubāzes </a:t>
            </a:r>
            <a:r>
              <a:rPr lang="lv-LV" b="1" dirty="0"/>
              <a:t>pārvaldības </a:t>
            </a:r>
            <a:r>
              <a:rPr lang="lv-LV" b="1" dirty="0" smtClean="0"/>
              <a:t>rīks </a:t>
            </a:r>
            <a:r>
              <a:rPr lang="lv-LV" dirty="0" smtClean="0"/>
              <a:t>– </a:t>
            </a:r>
            <a:r>
              <a:rPr lang="lv-LV" dirty="0" err="1" smtClean="0"/>
              <a:t>HeidiSQL</a:t>
            </a:r>
            <a:endParaRPr lang="lv-LV" dirty="0" smtClean="0"/>
          </a:p>
          <a:p>
            <a:pPr>
              <a:buFont typeface="Arial" panose="020B0604020202020204" pitchFamily="34" charset="0"/>
              <a:buChar char="•"/>
            </a:pPr>
            <a:r>
              <a:rPr lang="lv-LV" dirty="0"/>
              <a:t> </a:t>
            </a:r>
            <a:r>
              <a:rPr lang="lv-LV" b="1" dirty="0" smtClean="0"/>
              <a:t>Koda redaktors </a:t>
            </a:r>
            <a:r>
              <a:rPr lang="lv-LV" dirty="0" smtClean="0"/>
              <a:t>– </a:t>
            </a:r>
            <a:r>
              <a:rPr lang="lv-LV" dirty="0" err="1" smtClean="0"/>
              <a:t>Notepad</a:t>
            </a:r>
            <a:r>
              <a:rPr lang="lv-LV" dirty="0" smtClean="0"/>
              <a:t>++</a:t>
            </a:r>
          </a:p>
          <a:p>
            <a:pPr>
              <a:buFont typeface="Arial" panose="020B0604020202020204" pitchFamily="34" charset="0"/>
              <a:buChar char="•"/>
            </a:pPr>
            <a:r>
              <a:rPr lang="lv-LV" dirty="0" smtClean="0"/>
              <a:t> </a:t>
            </a:r>
            <a:r>
              <a:rPr lang="lv-LV" b="1" dirty="0" smtClean="0"/>
              <a:t>Iezīmēšanas valoda </a:t>
            </a:r>
            <a:r>
              <a:rPr lang="lv-LV" dirty="0" smtClean="0"/>
              <a:t>- HTML</a:t>
            </a:r>
            <a:endParaRPr lang="lv-LV" dirty="0"/>
          </a:p>
        </p:txBody>
      </p:sp>
      <p:pic>
        <p:nvPicPr>
          <p:cNvPr id="1030" name="Picture 6" descr="XAMPP -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1908" y="4378363"/>
            <a:ext cx="1465406" cy="148299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ySQL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1310" y="2240388"/>
            <a:ext cx="2552007" cy="131690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eidiSQL - Wikiped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38469" y="4153105"/>
            <a:ext cx="1933509" cy="193350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Notepad++ - NamuWik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7244" y="4060318"/>
            <a:ext cx="2295525" cy="19907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ML - Wikipedi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84904" y="4024749"/>
            <a:ext cx="2061865" cy="206186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bluemoji.io/cdn-proxy/646218c67da47160c64a84d5/646342966faef9fd607b18e8_2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36869" y="3075093"/>
            <a:ext cx="730353" cy="730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8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30"/>
                                        </p:tgtEl>
                                        <p:attrNameLst>
                                          <p:attrName>style.visibility</p:attrName>
                                        </p:attrNameLst>
                                      </p:cBhvr>
                                      <p:to>
                                        <p:strVal val="visible"/>
                                      </p:to>
                                    </p:set>
                                    <p:animEffect transition="in" filter="wipe(down)">
                                      <p:cBhvr>
                                        <p:cTn id="15" dur="500"/>
                                        <p:tgtEl>
                                          <p:spTgt spid="103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32"/>
                                        </p:tgtEl>
                                        <p:attrNameLst>
                                          <p:attrName>style.visibility</p:attrName>
                                        </p:attrNameLst>
                                      </p:cBhvr>
                                      <p:to>
                                        <p:strVal val="visible"/>
                                      </p:to>
                                    </p:set>
                                    <p:animEffect transition="in" filter="wipe(down)">
                                      <p:cBhvr>
                                        <p:cTn id="23" dur="500"/>
                                        <p:tgtEl>
                                          <p:spTgt spid="1032"/>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down)">
                                      <p:cBhvr>
                                        <p:cTn id="27" dur="500"/>
                                        <p:tgtEl>
                                          <p:spTgt spid="3">
                                            <p:txEl>
                                              <p:pRg st="2" end="2"/>
                                            </p:txEl>
                                          </p:spTgt>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034"/>
                                        </p:tgtEl>
                                        <p:attrNameLst>
                                          <p:attrName>style.visibility</p:attrName>
                                        </p:attrNameLst>
                                      </p:cBhvr>
                                      <p:to>
                                        <p:strVal val="visible"/>
                                      </p:to>
                                    </p:set>
                                    <p:animEffect transition="in" filter="wipe(down)">
                                      <p:cBhvr>
                                        <p:cTn id="31" dur="500"/>
                                        <p:tgtEl>
                                          <p:spTgt spid="1034"/>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down)">
                                      <p:cBhvr>
                                        <p:cTn id="35" dur="500"/>
                                        <p:tgtEl>
                                          <p:spTgt spid="3">
                                            <p:txEl>
                                              <p:pRg st="3" end="3"/>
                                            </p:txEl>
                                          </p:spTgt>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036"/>
                                        </p:tgtEl>
                                        <p:attrNameLst>
                                          <p:attrName>style.visibility</p:attrName>
                                        </p:attrNameLst>
                                      </p:cBhvr>
                                      <p:to>
                                        <p:strVal val="visible"/>
                                      </p:to>
                                    </p:set>
                                    <p:animEffect transition="in" filter="wipe(down)">
                                      <p:cBhvr>
                                        <p:cTn id="39" dur="500"/>
                                        <p:tgtEl>
                                          <p:spTgt spid="1036"/>
                                        </p:tgtEl>
                                      </p:cBhvr>
                                    </p:animEffect>
                                  </p:childTnLst>
                                </p:cTn>
                              </p:par>
                              <p:par>
                                <p:cTn id="40" presetID="22" presetClass="entr" presetSubtype="4" fill="hold" nodeType="withEffect">
                                  <p:stCondLst>
                                    <p:cond delay="0"/>
                                  </p:stCondLst>
                                  <p:childTnLst>
                                    <p:set>
                                      <p:cBhvr>
                                        <p:cTn id="41" dur="1" fill="hold">
                                          <p:stCondLst>
                                            <p:cond delay="0"/>
                                          </p:stCondLst>
                                        </p:cTn>
                                        <p:tgtEl>
                                          <p:spTgt spid="1040"/>
                                        </p:tgtEl>
                                        <p:attrNameLst>
                                          <p:attrName>style.visibility</p:attrName>
                                        </p:attrNameLst>
                                      </p:cBhvr>
                                      <p:to>
                                        <p:strVal val="visible"/>
                                      </p:to>
                                    </p:set>
                                    <p:animEffect transition="in" filter="wipe(down)">
                                      <p:cBhvr>
                                        <p:cTn id="42" dur="500"/>
                                        <p:tgtEl>
                                          <p:spTgt spid="1040"/>
                                        </p:tgtEl>
                                      </p:cBhvr>
                                    </p:animEffect>
                                  </p:childTnLst>
                                </p:cTn>
                              </p:par>
                            </p:childTnLst>
                          </p:cTn>
                        </p:par>
                        <p:par>
                          <p:cTn id="43" fill="hold">
                            <p:stCondLst>
                              <p:cond delay="4500"/>
                            </p:stCondLst>
                            <p:childTnLst>
                              <p:par>
                                <p:cTn id="44" presetID="22" presetClass="entr" presetSubtype="4" fill="hold" grpId="0" nodeType="afterEffect">
                                  <p:stCondLst>
                                    <p:cond delay="0"/>
                                  </p:stCondLst>
                                  <p:childTnLst>
                                    <p:set>
                                      <p:cBhvr>
                                        <p:cTn id="45" dur="1" fill="hold">
                                          <p:stCondLst>
                                            <p:cond delay="0"/>
                                          </p:stCondLst>
                                        </p:cTn>
                                        <p:tgtEl>
                                          <p:spTgt spid="3">
                                            <p:txEl>
                                              <p:pRg st="4" end="4"/>
                                            </p:txEl>
                                          </p:spTgt>
                                        </p:tgtEl>
                                        <p:attrNameLst>
                                          <p:attrName>style.visibility</p:attrName>
                                        </p:attrNameLst>
                                      </p:cBhvr>
                                      <p:to>
                                        <p:strVal val="visible"/>
                                      </p:to>
                                    </p:set>
                                    <p:animEffect transition="in" filter="wipe(down)">
                                      <p:cBhvr>
                                        <p:cTn id="46" dur="500"/>
                                        <p:tgtEl>
                                          <p:spTgt spid="3">
                                            <p:txEl>
                                              <p:pRg st="4" end="4"/>
                                            </p:txEl>
                                          </p:spTgt>
                                        </p:tgtEl>
                                      </p:cBhvr>
                                    </p:animEffect>
                                  </p:childTnLst>
                                </p:cTn>
                              </p:par>
                            </p:childTnLst>
                          </p:cTn>
                        </p:par>
                        <p:par>
                          <p:cTn id="47" fill="hold">
                            <p:stCondLst>
                              <p:cond delay="5000"/>
                            </p:stCondLst>
                            <p:childTnLst>
                              <p:par>
                                <p:cTn id="48" presetID="22" presetClass="entr" presetSubtype="4" fill="hold" nodeType="afterEffect">
                                  <p:stCondLst>
                                    <p:cond delay="0"/>
                                  </p:stCondLst>
                                  <p:childTnLst>
                                    <p:set>
                                      <p:cBhvr>
                                        <p:cTn id="49" dur="1" fill="hold">
                                          <p:stCondLst>
                                            <p:cond delay="0"/>
                                          </p:stCondLst>
                                        </p:cTn>
                                        <p:tgtEl>
                                          <p:spTgt spid="1038"/>
                                        </p:tgtEl>
                                        <p:attrNameLst>
                                          <p:attrName>style.visibility</p:attrName>
                                        </p:attrNameLst>
                                      </p:cBhvr>
                                      <p:to>
                                        <p:strVal val="visible"/>
                                      </p:to>
                                    </p:set>
                                    <p:animEffect transition="in" filter="wipe(down)">
                                      <p:cBhvr>
                                        <p:cTn id="50" dur="500"/>
                                        <p:tgtEl>
                                          <p:spTgt spid="103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xit" presetSubtype="4" fill="hold" nodeType="clickEffect">
                                  <p:stCondLst>
                                    <p:cond delay="0"/>
                                  </p:stCondLst>
                                  <p:childTnLst>
                                    <p:animEffect transition="out" filter="wipe(down)">
                                      <p:cBhvr>
                                        <p:cTn id="54" dur="500"/>
                                        <p:tgtEl>
                                          <p:spTgt spid="1030"/>
                                        </p:tgtEl>
                                      </p:cBhvr>
                                    </p:animEffect>
                                    <p:set>
                                      <p:cBhvr>
                                        <p:cTn id="55" dur="1" fill="hold">
                                          <p:stCondLst>
                                            <p:cond delay="499"/>
                                          </p:stCondLst>
                                        </p:cTn>
                                        <p:tgtEl>
                                          <p:spTgt spid="1030"/>
                                        </p:tgtEl>
                                        <p:attrNameLst>
                                          <p:attrName>style.visibility</p:attrName>
                                        </p:attrNameLst>
                                      </p:cBhvr>
                                      <p:to>
                                        <p:strVal val="hidden"/>
                                      </p:to>
                                    </p:set>
                                  </p:childTnLst>
                                </p:cTn>
                              </p:par>
                              <p:par>
                                <p:cTn id="56" presetID="22" presetClass="exit" presetSubtype="4" fill="hold" nodeType="withEffect">
                                  <p:stCondLst>
                                    <p:cond delay="0"/>
                                  </p:stCondLst>
                                  <p:childTnLst>
                                    <p:animEffect transition="out" filter="wipe(down)">
                                      <p:cBhvr>
                                        <p:cTn id="57" dur="500"/>
                                        <p:tgtEl>
                                          <p:spTgt spid="1032"/>
                                        </p:tgtEl>
                                      </p:cBhvr>
                                    </p:animEffect>
                                    <p:set>
                                      <p:cBhvr>
                                        <p:cTn id="58" dur="1" fill="hold">
                                          <p:stCondLst>
                                            <p:cond delay="499"/>
                                          </p:stCondLst>
                                        </p:cTn>
                                        <p:tgtEl>
                                          <p:spTgt spid="1032"/>
                                        </p:tgtEl>
                                        <p:attrNameLst>
                                          <p:attrName>style.visibility</p:attrName>
                                        </p:attrNameLst>
                                      </p:cBhvr>
                                      <p:to>
                                        <p:strVal val="hidden"/>
                                      </p:to>
                                    </p:set>
                                  </p:childTnLst>
                                </p:cTn>
                              </p:par>
                              <p:par>
                                <p:cTn id="59" presetID="22" presetClass="exit" presetSubtype="4" fill="hold" nodeType="withEffect">
                                  <p:stCondLst>
                                    <p:cond delay="0"/>
                                  </p:stCondLst>
                                  <p:childTnLst>
                                    <p:animEffect transition="out" filter="wipe(down)">
                                      <p:cBhvr>
                                        <p:cTn id="60" dur="500"/>
                                        <p:tgtEl>
                                          <p:spTgt spid="1034"/>
                                        </p:tgtEl>
                                      </p:cBhvr>
                                    </p:animEffect>
                                    <p:set>
                                      <p:cBhvr>
                                        <p:cTn id="61" dur="1" fill="hold">
                                          <p:stCondLst>
                                            <p:cond delay="499"/>
                                          </p:stCondLst>
                                        </p:cTn>
                                        <p:tgtEl>
                                          <p:spTgt spid="1034"/>
                                        </p:tgtEl>
                                        <p:attrNameLst>
                                          <p:attrName>style.visibility</p:attrName>
                                        </p:attrNameLst>
                                      </p:cBhvr>
                                      <p:to>
                                        <p:strVal val="hidden"/>
                                      </p:to>
                                    </p:set>
                                  </p:childTnLst>
                                </p:cTn>
                              </p:par>
                              <p:par>
                                <p:cTn id="62" presetID="22" presetClass="exit" presetSubtype="4" fill="hold" nodeType="withEffect">
                                  <p:stCondLst>
                                    <p:cond delay="0"/>
                                  </p:stCondLst>
                                  <p:childTnLst>
                                    <p:animEffect transition="out" filter="wipe(down)">
                                      <p:cBhvr>
                                        <p:cTn id="63" dur="500"/>
                                        <p:tgtEl>
                                          <p:spTgt spid="1036"/>
                                        </p:tgtEl>
                                      </p:cBhvr>
                                    </p:animEffect>
                                    <p:set>
                                      <p:cBhvr>
                                        <p:cTn id="64" dur="1" fill="hold">
                                          <p:stCondLst>
                                            <p:cond delay="499"/>
                                          </p:stCondLst>
                                        </p:cTn>
                                        <p:tgtEl>
                                          <p:spTgt spid="1036"/>
                                        </p:tgtEl>
                                        <p:attrNameLst>
                                          <p:attrName>style.visibility</p:attrName>
                                        </p:attrNameLst>
                                      </p:cBhvr>
                                      <p:to>
                                        <p:strVal val="hidden"/>
                                      </p:to>
                                    </p:set>
                                  </p:childTnLst>
                                </p:cTn>
                              </p:par>
                              <p:par>
                                <p:cTn id="65" presetID="22" presetClass="exit" presetSubtype="4" fill="hold" nodeType="withEffect">
                                  <p:stCondLst>
                                    <p:cond delay="0"/>
                                  </p:stCondLst>
                                  <p:childTnLst>
                                    <p:animEffect transition="out" filter="wipe(down)">
                                      <p:cBhvr>
                                        <p:cTn id="66" dur="500"/>
                                        <p:tgtEl>
                                          <p:spTgt spid="1038"/>
                                        </p:tgtEl>
                                      </p:cBhvr>
                                    </p:animEffect>
                                    <p:set>
                                      <p:cBhvr>
                                        <p:cTn id="67" dur="1" fill="hold">
                                          <p:stCondLst>
                                            <p:cond delay="499"/>
                                          </p:stCondLst>
                                        </p:cTn>
                                        <p:tgtEl>
                                          <p:spTgt spid="1038"/>
                                        </p:tgtEl>
                                        <p:attrNameLst>
                                          <p:attrName>style.visibility</p:attrName>
                                        </p:attrNameLst>
                                      </p:cBhvr>
                                      <p:to>
                                        <p:strVal val="hidden"/>
                                      </p:to>
                                    </p:set>
                                  </p:childTnLst>
                                </p:cTn>
                              </p:par>
                            </p:childTnLst>
                          </p:cTn>
                        </p:par>
                        <p:par>
                          <p:cTn id="68" fill="hold">
                            <p:stCondLst>
                              <p:cond delay="500"/>
                            </p:stCondLst>
                            <p:childTnLst>
                              <p:par>
                                <p:cTn id="69" presetID="22" presetClass="exit" presetSubtype="4" fill="hold" grpId="1" nodeType="afterEffect">
                                  <p:stCondLst>
                                    <p:cond delay="0"/>
                                  </p:stCondLst>
                                  <p:childTnLst>
                                    <p:animEffect transition="out" filter="wipe(down)">
                                      <p:cBhvr>
                                        <p:cTn id="70" dur="500"/>
                                        <p:tgtEl>
                                          <p:spTgt spid="3">
                                            <p:txEl>
                                              <p:pRg st="0" end="0"/>
                                            </p:txEl>
                                          </p:spTgt>
                                        </p:tgtEl>
                                      </p:cBhvr>
                                    </p:animEffect>
                                    <p:set>
                                      <p:cBhvr>
                                        <p:cTn id="71" dur="1" fill="hold">
                                          <p:stCondLst>
                                            <p:cond delay="499"/>
                                          </p:stCondLst>
                                        </p:cTn>
                                        <p:tgtEl>
                                          <p:spTgt spid="3">
                                            <p:txEl>
                                              <p:pRg st="0" end="0"/>
                                            </p:txEl>
                                          </p:spTgt>
                                        </p:tgtEl>
                                        <p:attrNameLst>
                                          <p:attrName>style.visibility</p:attrName>
                                        </p:attrNameLst>
                                      </p:cBhvr>
                                      <p:to>
                                        <p:strVal val="hidden"/>
                                      </p:to>
                                    </p:set>
                                  </p:childTnLst>
                                </p:cTn>
                              </p:par>
                            </p:childTnLst>
                          </p:cTn>
                        </p:par>
                        <p:par>
                          <p:cTn id="72" fill="hold">
                            <p:stCondLst>
                              <p:cond delay="1000"/>
                            </p:stCondLst>
                            <p:childTnLst>
                              <p:par>
                                <p:cTn id="73" presetID="22" presetClass="exit" presetSubtype="4" fill="hold" grpId="1" nodeType="afterEffect">
                                  <p:stCondLst>
                                    <p:cond delay="0"/>
                                  </p:stCondLst>
                                  <p:childTnLst>
                                    <p:animEffect transition="out" filter="wipe(down)">
                                      <p:cBhvr>
                                        <p:cTn id="74" dur="500"/>
                                        <p:tgtEl>
                                          <p:spTgt spid="3">
                                            <p:txEl>
                                              <p:pRg st="1" end="1"/>
                                            </p:txEl>
                                          </p:spTgt>
                                        </p:tgtEl>
                                      </p:cBhvr>
                                    </p:animEffect>
                                    <p:set>
                                      <p:cBhvr>
                                        <p:cTn id="75" dur="1" fill="hold">
                                          <p:stCondLst>
                                            <p:cond delay="499"/>
                                          </p:stCondLst>
                                        </p:cTn>
                                        <p:tgtEl>
                                          <p:spTgt spid="3">
                                            <p:txEl>
                                              <p:pRg st="1" end="1"/>
                                            </p:txEl>
                                          </p:spTgt>
                                        </p:tgtEl>
                                        <p:attrNameLst>
                                          <p:attrName>style.visibility</p:attrName>
                                        </p:attrNameLst>
                                      </p:cBhvr>
                                      <p:to>
                                        <p:strVal val="hidden"/>
                                      </p:to>
                                    </p:set>
                                  </p:childTnLst>
                                </p:cTn>
                              </p:par>
                            </p:childTnLst>
                          </p:cTn>
                        </p:par>
                        <p:par>
                          <p:cTn id="76" fill="hold">
                            <p:stCondLst>
                              <p:cond delay="1500"/>
                            </p:stCondLst>
                            <p:childTnLst>
                              <p:par>
                                <p:cTn id="77" presetID="22" presetClass="exit" presetSubtype="4" fill="hold" grpId="1" nodeType="afterEffect">
                                  <p:stCondLst>
                                    <p:cond delay="0"/>
                                  </p:stCondLst>
                                  <p:childTnLst>
                                    <p:animEffect transition="out" filter="wipe(down)">
                                      <p:cBhvr>
                                        <p:cTn id="78" dur="500"/>
                                        <p:tgtEl>
                                          <p:spTgt spid="3">
                                            <p:txEl>
                                              <p:pRg st="2" end="2"/>
                                            </p:txEl>
                                          </p:spTgt>
                                        </p:tgtEl>
                                      </p:cBhvr>
                                    </p:animEffect>
                                    <p:set>
                                      <p:cBhvr>
                                        <p:cTn id="79" dur="1" fill="hold">
                                          <p:stCondLst>
                                            <p:cond delay="499"/>
                                          </p:stCondLst>
                                        </p:cTn>
                                        <p:tgtEl>
                                          <p:spTgt spid="3">
                                            <p:txEl>
                                              <p:pRg st="2" end="2"/>
                                            </p:txEl>
                                          </p:spTgt>
                                        </p:tgtEl>
                                        <p:attrNameLst>
                                          <p:attrName>style.visibility</p:attrName>
                                        </p:attrNameLst>
                                      </p:cBhvr>
                                      <p:to>
                                        <p:strVal val="hidden"/>
                                      </p:to>
                                    </p:set>
                                  </p:childTnLst>
                                </p:cTn>
                              </p:par>
                            </p:childTnLst>
                          </p:cTn>
                        </p:par>
                        <p:par>
                          <p:cTn id="80" fill="hold">
                            <p:stCondLst>
                              <p:cond delay="2000"/>
                            </p:stCondLst>
                            <p:childTnLst>
                              <p:par>
                                <p:cTn id="81" presetID="22" presetClass="exit" presetSubtype="4" fill="hold" grpId="1" nodeType="afterEffect">
                                  <p:stCondLst>
                                    <p:cond delay="0"/>
                                  </p:stCondLst>
                                  <p:childTnLst>
                                    <p:animEffect transition="out" filter="wipe(down)">
                                      <p:cBhvr>
                                        <p:cTn id="82" dur="500"/>
                                        <p:tgtEl>
                                          <p:spTgt spid="3">
                                            <p:txEl>
                                              <p:pRg st="3" end="3"/>
                                            </p:txEl>
                                          </p:spTgt>
                                        </p:tgtEl>
                                      </p:cBhvr>
                                    </p:animEffect>
                                    <p:set>
                                      <p:cBhvr>
                                        <p:cTn id="83" dur="1" fill="hold">
                                          <p:stCondLst>
                                            <p:cond delay="499"/>
                                          </p:stCondLst>
                                        </p:cTn>
                                        <p:tgtEl>
                                          <p:spTgt spid="3">
                                            <p:txEl>
                                              <p:pRg st="3" end="3"/>
                                            </p:txEl>
                                          </p:spTgt>
                                        </p:tgtEl>
                                        <p:attrNameLst>
                                          <p:attrName>style.visibility</p:attrName>
                                        </p:attrNameLst>
                                      </p:cBhvr>
                                      <p:to>
                                        <p:strVal val="hidden"/>
                                      </p:to>
                                    </p:set>
                                  </p:childTnLst>
                                </p:cTn>
                              </p:par>
                            </p:childTnLst>
                          </p:cTn>
                        </p:par>
                        <p:par>
                          <p:cTn id="84" fill="hold">
                            <p:stCondLst>
                              <p:cond delay="2500"/>
                            </p:stCondLst>
                            <p:childTnLst>
                              <p:par>
                                <p:cTn id="85" presetID="22" presetClass="exit" presetSubtype="4" fill="hold" grpId="1" nodeType="afterEffect">
                                  <p:stCondLst>
                                    <p:cond delay="0"/>
                                  </p:stCondLst>
                                  <p:childTnLst>
                                    <p:animEffect transition="out" filter="wipe(down)">
                                      <p:cBhvr>
                                        <p:cTn id="86" dur="500"/>
                                        <p:tgtEl>
                                          <p:spTgt spid="3">
                                            <p:txEl>
                                              <p:pRg st="4" end="4"/>
                                            </p:txEl>
                                          </p:spTgt>
                                        </p:tgtEl>
                                      </p:cBhvr>
                                    </p:animEffect>
                                    <p:set>
                                      <p:cBhvr>
                                        <p:cTn id="87" dur="1" fill="hold">
                                          <p:stCondLst>
                                            <p:cond delay="499"/>
                                          </p:stCondLst>
                                        </p:cTn>
                                        <p:tgtEl>
                                          <p:spTgt spid="3">
                                            <p:txEl>
                                              <p:pRg st="4" end="4"/>
                                            </p:txEl>
                                          </p:spTgt>
                                        </p:tgtEl>
                                        <p:attrNameLst>
                                          <p:attrName>style.visibility</p:attrName>
                                        </p:attrNameLst>
                                      </p:cBhvr>
                                      <p:to>
                                        <p:strVal val="hidden"/>
                                      </p:to>
                                    </p:set>
                                  </p:childTnLst>
                                </p:cTn>
                              </p:par>
                            </p:childTnLst>
                          </p:cTn>
                        </p:par>
                        <p:par>
                          <p:cTn id="88" fill="hold">
                            <p:stCondLst>
                              <p:cond delay="3000"/>
                            </p:stCondLst>
                            <p:childTnLst>
                              <p:par>
                                <p:cTn id="89" presetID="22" presetClass="exit" presetSubtype="4" fill="hold" grpId="1" nodeType="afterEffect">
                                  <p:stCondLst>
                                    <p:cond delay="0"/>
                                  </p:stCondLst>
                                  <p:childTnLst>
                                    <p:animEffect transition="out" filter="wipe(down)">
                                      <p:cBhvr>
                                        <p:cTn id="90" dur="500"/>
                                        <p:tgtEl>
                                          <p:spTgt spid="2"/>
                                        </p:tgtEl>
                                      </p:cBhvr>
                                    </p:animEffect>
                                    <p:set>
                                      <p:cBhvr>
                                        <p:cTn id="91" dur="1" fill="hold">
                                          <p:stCondLst>
                                            <p:cond delay="499"/>
                                          </p:stCondLst>
                                        </p:cTn>
                                        <p:tgtEl>
                                          <p:spTgt spid="2"/>
                                        </p:tgtEl>
                                        <p:attrNameLst>
                                          <p:attrName>style.visibility</p:attrName>
                                        </p:attrNameLst>
                                      </p:cBhvr>
                                      <p:to>
                                        <p:strVal val="hidden"/>
                                      </p:to>
                                    </p:set>
                                  </p:childTnLst>
                                </p:cTn>
                              </p:par>
                            </p:childTnLst>
                          </p:cTn>
                        </p:par>
                        <p:par>
                          <p:cTn id="92" fill="hold">
                            <p:stCondLst>
                              <p:cond delay="3500"/>
                            </p:stCondLst>
                            <p:childTnLst>
                              <p:par>
                                <p:cTn id="93" presetID="22" presetClass="exit" presetSubtype="4" fill="hold" nodeType="afterEffect">
                                  <p:stCondLst>
                                    <p:cond delay="0"/>
                                  </p:stCondLst>
                                  <p:childTnLst>
                                    <p:animEffect transition="out" filter="wipe(down)">
                                      <p:cBhvr>
                                        <p:cTn id="94" dur="500"/>
                                        <p:tgtEl>
                                          <p:spTgt spid="1040"/>
                                        </p:tgtEl>
                                      </p:cBhvr>
                                    </p:animEffect>
                                    <p:set>
                                      <p:cBhvr>
                                        <p:cTn id="95" dur="1" fill="hold">
                                          <p:stCondLst>
                                            <p:cond delay="499"/>
                                          </p:stCondLst>
                                        </p:cTn>
                                        <p:tgtEl>
                                          <p:spTgt spid="10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uiExpand="1" build="p"/>
      <p:bldP spid="3"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ER Diagramma</a:t>
            </a:r>
            <a:endParaRPr lang="lv-LV" dirty="0"/>
          </a:p>
        </p:txBody>
      </p:sp>
      <p:pic>
        <p:nvPicPr>
          <p:cNvPr id="4" name="Content Placeholder 3"/>
          <p:cNvPicPr>
            <a:picLocks noGrp="1" noChangeAspect="1"/>
          </p:cNvPicPr>
          <p:nvPr>
            <p:ph idx="1"/>
          </p:nvPr>
        </p:nvPicPr>
        <p:blipFill>
          <a:blip r:embed="rId2"/>
          <a:stretch>
            <a:fillRect/>
          </a:stretch>
        </p:blipFill>
        <p:spPr>
          <a:xfrm>
            <a:off x="4637018" y="2494186"/>
            <a:ext cx="2978924" cy="2896176"/>
          </a:xfrm>
          <a:prstGeom prst="rect">
            <a:avLst/>
          </a:prstGeom>
        </p:spPr>
      </p:pic>
    </p:spTree>
    <p:extLst>
      <p:ext uri="{BB962C8B-B14F-4D97-AF65-F5344CB8AC3E}">
        <p14:creationId xmlns:p14="http://schemas.microsoft.com/office/powerpoint/2010/main" val="346415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nodeType="clickEffect">
                                  <p:stCondLst>
                                    <p:cond delay="0"/>
                                  </p:stCondLst>
                                  <p:childTnLst>
                                    <p:animEffect transition="out" filter="wipe(down)">
                                      <p:cBhvr>
                                        <p:cTn id="15" dur="500"/>
                                        <p:tgtEl>
                                          <p:spTgt spid="4"/>
                                        </p:tgtEl>
                                      </p:cBhvr>
                                    </p:animEffect>
                                    <p:set>
                                      <p:cBhvr>
                                        <p:cTn id="16" dur="1" fill="hold">
                                          <p:stCondLst>
                                            <p:cond delay="499"/>
                                          </p:stCondLst>
                                        </p:cTn>
                                        <p:tgtEl>
                                          <p:spTgt spid="4"/>
                                        </p:tgtEl>
                                        <p:attrNameLst>
                                          <p:attrName>style.visibility</p:attrName>
                                        </p:attrNameLst>
                                      </p:cBhvr>
                                      <p:to>
                                        <p:strVal val="hidden"/>
                                      </p:to>
                                    </p:set>
                                  </p:childTnLst>
                                </p:cTn>
                              </p:par>
                            </p:childTnLst>
                          </p:cTn>
                        </p:par>
                        <p:par>
                          <p:cTn id="17" fill="hold">
                            <p:stCondLst>
                              <p:cond delay="500"/>
                            </p:stCondLst>
                            <p:childTnLst>
                              <p:par>
                                <p:cTn id="18" presetID="22" presetClass="exit" presetSubtype="4" fill="hold" grpId="1" nodeType="afterEffect">
                                  <p:stCondLst>
                                    <p:cond delay="0"/>
                                  </p:stCondLst>
                                  <p:childTnLst>
                                    <p:animEffect transition="out" filter="wipe(down)">
                                      <p:cBhvr>
                                        <p:cTn id="19" dur="500"/>
                                        <p:tgtEl>
                                          <p:spTgt spid="2"/>
                                        </p:tgtEl>
                                      </p:cBhvr>
                                    </p:animEffect>
                                    <p:set>
                                      <p:cBhvr>
                                        <p:cTn id="2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Funkcijas</a:t>
            </a:r>
            <a:endParaRPr lang="lv-LV" dirty="0"/>
          </a:p>
        </p:txBody>
      </p:sp>
      <p:sp>
        <p:nvSpPr>
          <p:cNvPr id="3" name="Content Placeholder 2"/>
          <p:cNvSpPr>
            <a:spLocks noGrp="1"/>
          </p:cNvSpPr>
          <p:nvPr>
            <p:ph idx="1"/>
          </p:nvPr>
        </p:nvSpPr>
        <p:spPr/>
        <p:txBody>
          <a:bodyPr/>
          <a:lstStyle/>
          <a:p>
            <a:pPr>
              <a:buFont typeface="Arial" panose="020B0604020202020204" pitchFamily="34" charset="0"/>
              <a:buChar char="•"/>
            </a:pPr>
            <a:r>
              <a:rPr lang="lv-LV" dirty="0" smtClean="0"/>
              <a:t> </a:t>
            </a:r>
            <a:r>
              <a:rPr lang="lv-LV" b="1" dirty="0" smtClean="0"/>
              <a:t>Izveidot lietotāju </a:t>
            </a:r>
            <a:r>
              <a:rPr lang="lv-LV" dirty="0" smtClean="0"/>
              <a:t>– Izveido lietotāju, kas tiek saglabāts DB</a:t>
            </a:r>
          </a:p>
          <a:p>
            <a:pPr>
              <a:buFont typeface="Arial" panose="020B0604020202020204" pitchFamily="34" charset="0"/>
              <a:buChar char="•"/>
            </a:pPr>
            <a:r>
              <a:rPr lang="lv-LV" dirty="0"/>
              <a:t> </a:t>
            </a:r>
            <a:r>
              <a:rPr lang="lv-LV" b="1" dirty="0" smtClean="0"/>
              <a:t>Dzēst lietotāju </a:t>
            </a:r>
            <a:r>
              <a:rPr lang="lv-LV" dirty="0" smtClean="0"/>
              <a:t>– Izdzēš lietotāju no DB</a:t>
            </a:r>
          </a:p>
          <a:p>
            <a:pPr>
              <a:buFont typeface="Arial" panose="020B0604020202020204" pitchFamily="34" charset="0"/>
              <a:buChar char="•"/>
            </a:pPr>
            <a:r>
              <a:rPr lang="lv-LV" dirty="0"/>
              <a:t> </a:t>
            </a:r>
            <a:r>
              <a:rPr lang="lv-LV" b="1" dirty="0" smtClean="0"/>
              <a:t>Modificēt lietotāju </a:t>
            </a:r>
            <a:r>
              <a:rPr lang="lv-LV" dirty="0" smtClean="0"/>
              <a:t>– Pārmaina/rediģē lietotāja vārdu</a:t>
            </a:r>
          </a:p>
          <a:p>
            <a:pPr>
              <a:buFont typeface="Arial" panose="020B0604020202020204" pitchFamily="34" charset="0"/>
              <a:buChar char="•"/>
            </a:pPr>
            <a:r>
              <a:rPr lang="lv-LV" dirty="0"/>
              <a:t> </a:t>
            </a:r>
            <a:r>
              <a:rPr lang="lv-LV" b="1" dirty="0" smtClean="0"/>
              <a:t>Pārbaudīt lietotāja vārdu un paroli</a:t>
            </a:r>
            <a:r>
              <a:rPr lang="lv-LV" dirty="0" smtClean="0"/>
              <a:t> – Apskata lietotāja vārdu un paroli</a:t>
            </a:r>
          </a:p>
          <a:p>
            <a:pPr>
              <a:buFont typeface="Arial" panose="020B0604020202020204" pitchFamily="34" charset="0"/>
              <a:buChar char="•"/>
            </a:pPr>
            <a:r>
              <a:rPr lang="lv-LV" dirty="0"/>
              <a:t> </a:t>
            </a:r>
            <a:r>
              <a:rPr lang="lv-LV" b="1" dirty="0" smtClean="0"/>
              <a:t>Lietotāja statuss </a:t>
            </a:r>
            <a:r>
              <a:rPr lang="lv-LV" dirty="0" smtClean="0"/>
              <a:t>– </a:t>
            </a:r>
            <a:r>
              <a:rPr lang="lv-LV" dirty="0" err="1" smtClean="0"/>
              <a:t>online</a:t>
            </a:r>
            <a:r>
              <a:rPr lang="lv-LV" dirty="0" smtClean="0"/>
              <a:t>/</a:t>
            </a:r>
            <a:r>
              <a:rPr lang="lv-LV" dirty="0" err="1" smtClean="0"/>
              <a:t>offline</a:t>
            </a:r>
            <a:r>
              <a:rPr lang="lv-LV" dirty="0" smtClean="0"/>
              <a:t> jeb tiešsaistē/</a:t>
            </a:r>
            <a:r>
              <a:rPr lang="lv-LV" dirty="0" err="1" smtClean="0"/>
              <a:t>bezsaistē</a:t>
            </a:r>
            <a:endParaRPr lang="lv-LV" dirty="0"/>
          </a:p>
        </p:txBody>
      </p:sp>
      <p:pic>
        <p:nvPicPr>
          <p:cNvPr id="5122" name="Picture 2" descr="https://bluemoji.io/cdn-proxy/646218c67da47160c64a84d5/64634bf644ea290c3bbf033f_8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7531" y="4397433"/>
            <a:ext cx="1264735" cy="1264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72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5122"/>
                                        </p:tgtEl>
                                        <p:attrNameLst>
                                          <p:attrName>style.visibility</p:attrName>
                                        </p:attrNameLst>
                                      </p:cBhvr>
                                      <p:to>
                                        <p:strVal val="visible"/>
                                      </p:to>
                                    </p:set>
                                    <p:animEffect transition="in" filter="wipe(down)">
                                      <p:cBhvr>
                                        <p:cTn id="31" dur="500"/>
                                        <p:tgtEl>
                                          <p:spTgt spid="512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xit" presetSubtype="4" fill="hold" nodeType="clickEffect">
                                  <p:stCondLst>
                                    <p:cond delay="0"/>
                                  </p:stCondLst>
                                  <p:childTnLst>
                                    <p:animEffect transition="out" filter="wipe(down)">
                                      <p:cBhvr>
                                        <p:cTn id="35" dur="500"/>
                                        <p:tgtEl>
                                          <p:spTgt spid="5122"/>
                                        </p:tgtEl>
                                      </p:cBhvr>
                                    </p:animEffect>
                                    <p:set>
                                      <p:cBhvr>
                                        <p:cTn id="36" dur="1" fill="hold">
                                          <p:stCondLst>
                                            <p:cond delay="499"/>
                                          </p:stCondLst>
                                        </p:cTn>
                                        <p:tgtEl>
                                          <p:spTgt spid="5122"/>
                                        </p:tgtEl>
                                        <p:attrNameLst>
                                          <p:attrName>style.visibility</p:attrName>
                                        </p:attrNameLst>
                                      </p:cBhvr>
                                      <p:to>
                                        <p:strVal val="hidden"/>
                                      </p:to>
                                    </p:set>
                                  </p:childTnLst>
                                </p:cTn>
                              </p:par>
                            </p:childTnLst>
                          </p:cTn>
                        </p:par>
                        <p:par>
                          <p:cTn id="37" fill="hold">
                            <p:stCondLst>
                              <p:cond delay="500"/>
                            </p:stCondLst>
                            <p:childTnLst>
                              <p:par>
                                <p:cTn id="38" presetID="22" presetClass="exit" presetSubtype="4" fill="hold" grpId="1" nodeType="afterEffect">
                                  <p:stCondLst>
                                    <p:cond delay="0"/>
                                  </p:stCondLst>
                                  <p:childTnLst>
                                    <p:animEffect transition="out" filter="wipe(down)">
                                      <p:cBhvr>
                                        <p:cTn id="39" dur="500"/>
                                        <p:tgtEl>
                                          <p:spTgt spid="3">
                                            <p:txEl>
                                              <p:pRg st="0" end="0"/>
                                            </p:txEl>
                                          </p:spTgt>
                                        </p:tgtEl>
                                      </p:cBhvr>
                                    </p:animEffect>
                                    <p:set>
                                      <p:cBhvr>
                                        <p:cTn id="40" dur="1" fill="hold">
                                          <p:stCondLst>
                                            <p:cond delay="499"/>
                                          </p:stCondLst>
                                        </p:cTn>
                                        <p:tgtEl>
                                          <p:spTgt spid="3">
                                            <p:txEl>
                                              <p:pRg st="0" end="0"/>
                                            </p:txEl>
                                          </p:spTgt>
                                        </p:tgtEl>
                                        <p:attrNameLst>
                                          <p:attrName>style.visibility</p:attrName>
                                        </p:attrNameLst>
                                      </p:cBhvr>
                                      <p:to>
                                        <p:strVal val="hidden"/>
                                      </p:to>
                                    </p:set>
                                  </p:childTnLst>
                                </p:cTn>
                              </p:par>
                            </p:childTnLst>
                          </p:cTn>
                        </p:par>
                        <p:par>
                          <p:cTn id="41" fill="hold">
                            <p:stCondLst>
                              <p:cond delay="1000"/>
                            </p:stCondLst>
                            <p:childTnLst>
                              <p:par>
                                <p:cTn id="42" presetID="22" presetClass="exit" presetSubtype="4" fill="hold" grpId="1" nodeType="afterEffect">
                                  <p:stCondLst>
                                    <p:cond delay="0"/>
                                  </p:stCondLst>
                                  <p:childTnLst>
                                    <p:animEffect transition="out" filter="wipe(down)">
                                      <p:cBhvr>
                                        <p:cTn id="43" dur="500"/>
                                        <p:tgtEl>
                                          <p:spTgt spid="3">
                                            <p:txEl>
                                              <p:pRg st="1" end="1"/>
                                            </p:txEl>
                                          </p:spTgt>
                                        </p:tgtEl>
                                      </p:cBhvr>
                                    </p:animEffect>
                                    <p:set>
                                      <p:cBhvr>
                                        <p:cTn id="44" dur="1" fill="hold">
                                          <p:stCondLst>
                                            <p:cond delay="499"/>
                                          </p:stCondLst>
                                        </p:cTn>
                                        <p:tgtEl>
                                          <p:spTgt spid="3">
                                            <p:txEl>
                                              <p:pRg st="1" end="1"/>
                                            </p:txEl>
                                          </p:spTgt>
                                        </p:tgtEl>
                                        <p:attrNameLst>
                                          <p:attrName>style.visibility</p:attrName>
                                        </p:attrNameLst>
                                      </p:cBhvr>
                                      <p:to>
                                        <p:strVal val="hidden"/>
                                      </p:to>
                                    </p:set>
                                  </p:childTnLst>
                                </p:cTn>
                              </p:par>
                            </p:childTnLst>
                          </p:cTn>
                        </p:par>
                        <p:par>
                          <p:cTn id="45" fill="hold">
                            <p:stCondLst>
                              <p:cond delay="1500"/>
                            </p:stCondLst>
                            <p:childTnLst>
                              <p:par>
                                <p:cTn id="46" presetID="22" presetClass="exit" presetSubtype="4" fill="hold" grpId="1" nodeType="afterEffect">
                                  <p:stCondLst>
                                    <p:cond delay="0"/>
                                  </p:stCondLst>
                                  <p:childTnLst>
                                    <p:animEffect transition="out" filter="wipe(down)">
                                      <p:cBhvr>
                                        <p:cTn id="47" dur="500"/>
                                        <p:tgtEl>
                                          <p:spTgt spid="3">
                                            <p:txEl>
                                              <p:pRg st="2" end="2"/>
                                            </p:txEl>
                                          </p:spTgt>
                                        </p:tgtEl>
                                      </p:cBhvr>
                                    </p:animEffect>
                                    <p:set>
                                      <p:cBhvr>
                                        <p:cTn id="48" dur="1" fill="hold">
                                          <p:stCondLst>
                                            <p:cond delay="499"/>
                                          </p:stCondLst>
                                        </p:cTn>
                                        <p:tgtEl>
                                          <p:spTgt spid="3">
                                            <p:txEl>
                                              <p:pRg st="2" end="2"/>
                                            </p:txEl>
                                          </p:spTgt>
                                        </p:tgtEl>
                                        <p:attrNameLst>
                                          <p:attrName>style.visibility</p:attrName>
                                        </p:attrNameLst>
                                      </p:cBhvr>
                                      <p:to>
                                        <p:strVal val="hidden"/>
                                      </p:to>
                                    </p:set>
                                  </p:childTnLst>
                                </p:cTn>
                              </p:par>
                            </p:childTnLst>
                          </p:cTn>
                        </p:par>
                        <p:par>
                          <p:cTn id="49" fill="hold">
                            <p:stCondLst>
                              <p:cond delay="2000"/>
                            </p:stCondLst>
                            <p:childTnLst>
                              <p:par>
                                <p:cTn id="50" presetID="22" presetClass="exit" presetSubtype="4" fill="hold" grpId="1" nodeType="afterEffect">
                                  <p:stCondLst>
                                    <p:cond delay="0"/>
                                  </p:stCondLst>
                                  <p:childTnLst>
                                    <p:animEffect transition="out" filter="wipe(down)">
                                      <p:cBhvr>
                                        <p:cTn id="51" dur="500"/>
                                        <p:tgtEl>
                                          <p:spTgt spid="3">
                                            <p:txEl>
                                              <p:pRg st="3" end="3"/>
                                            </p:txEl>
                                          </p:spTgt>
                                        </p:tgtEl>
                                      </p:cBhvr>
                                    </p:animEffect>
                                    <p:set>
                                      <p:cBhvr>
                                        <p:cTn id="52" dur="1" fill="hold">
                                          <p:stCondLst>
                                            <p:cond delay="499"/>
                                          </p:stCondLst>
                                        </p:cTn>
                                        <p:tgtEl>
                                          <p:spTgt spid="3">
                                            <p:txEl>
                                              <p:pRg st="3" end="3"/>
                                            </p:txEl>
                                          </p:spTgt>
                                        </p:tgtEl>
                                        <p:attrNameLst>
                                          <p:attrName>style.visibility</p:attrName>
                                        </p:attrNameLst>
                                      </p:cBhvr>
                                      <p:to>
                                        <p:strVal val="hidden"/>
                                      </p:to>
                                    </p:set>
                                  </p:childTnLst>
                                </p:cTn>
                              </p:par>
                            </p:childTnLst>
                          </p:cTn>
                        </p:par>
                        <p:par>
                          <p:cTn id="53" fill="hold">
                            <p:stCondLst>
                              <p:cond delay="2500"/>
                            </p:stCondLst>
                            <p:childTnLst>
                              <p:par>
                                <p:cTn id="54" presetID="22" presetClass="exit" presetSubtype="4" fill="hold" grpId="1" nodeType="afterEffect">
                                  <p:stCondLst>
                                    <p:cond delay="0"/>
                                  </p:stCondLst>
                                  <p:childTnLst>
                                    <p:animEffect transition="out" filter="wipe(down)">
                                      <p:cBhvr>
                                        <p:cTn id="55" dur="500"/>
                                        <p:tgtEl>
                                          <p:spTgt spid="3">
                                            <p:txEl>
                                              <p:pRg st="4" end="4"/>
                                            </p:txEl>
                                          </p:spTgt>
                                        </p:tgtEl>
                                      </p:cBhvr>
                                    </p:animEffect>
                                    <p:set>
                                      <p:cBhvr>
                                        <p:cTn id="56" dur="1" fill="hold">
                                          <p:stCondLst>
                                            <p:cond delay="499"/>
                                          </p:stCondLst>
                                        </p:cTn>
                                        <p:tgtEl>
                                          <p:spTgt spid="3">
                                            <p:txEl>
                                              <p:pRg st="4" end="4"/>
                                            </p:txEl>
                                          </p:spTgt>
                                        </p:tgtEl>
                                        <p:attrNameLst>
                                          <p:attrName>style.visibility</p:attrName>
                                        </p:attrNameLst>
                                      </p:cBhvr>
                                      <p:to>
                                        <p:strVal val="hidden"/>
                                      </p:to>
                                    </p:set>
                                  </p:childTnLst>
                                </p:cTn>
                              </p:par>
                            </p:childTnLst>
                          </p:cTn>
                        </p:par>
                        <p:par>
                          <p:cTn id="57" fill="hold">
                            <p:stCondLst>
                              <p:cond delay="3000"/>
                            </p:stCondLst>
                            <p:childTnLst>
                              <p:par>
                                <p:cTn id="58" presetID="22" presetClass="exit" presetSubtype="4" fill="hold" grpId="1" nodeType="afterEffect">
                                  <p:stCondLst>
                                    <p:cond delay="0"/>
                                  </p:stCondLst>
                                  <p:childTnLst>
                                    <p:animEffect transition="out" filter="wipe(down)">
                                      <p:cBhvr>
                                        <p:cTn id="59" dur="500"/>
                                        <p:tgtEl>
                                          <p:spTgt spid="2"/>
                                        </p:tgtEl>
                                      </p:cBhvr>
                                    </p:animEffect>
                                    <p:set>
                                      <p:cBhvr>
                                        <p:cTn id="6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Secinājumi</a:t>
            </a:r>
            <a:endParaRPr lang="lv-LV" dirty="0"/>
          </a:p>
        </p:txBody>
      </p:sp>
      <p:sp>
        <p:nvSpPr>
          <p:cNvPr id="3" name="Content Placeholder 2"/>
          <p:cNvSpPr>
            <a:spLocks noGrp="1"/>
          </p:cNvSpPr>
          <p:nvPr>
            <p:ph idx="1"/>
          </p:nvPr>
        </p:nvSpPr>
        <p:spPr/>
        <p:txBody>
          <a:bodyPr/>
          <a:lstStyle/>
          <a:p>
            <a:r>
              <a:rPr lang="lv-LV" dirty="0" smtClean="0"/>
              <a:t>Projekts nav domāts nekas liels vai pārāk sarežģīts, bet ir domāts vairāk uz tiem kuri mēģina šāda veida lietu īstenot, saprast kā tas notiek vai arī kaut ko pārbaudīt un tad vēlāk uzlabot.</a:t>
            </a:r>
          </a:p>
          <a:p>
            <a:r>
              <a:rPr lang="lv-LV" dirty="0" smtClean="0"/>
              <a:t>Protams, citus rīkus var izmantot šāda veida projektam, nevajag obligāti tos, kuri tika izmantoti šajā gadījumā, noteikti ir savādāki, vairāk efektīvāki un labāki rīki, un neviens jums tos neatļauj izmantot. </a:t>
            </a:r>
            <a:endParaRPr lang="lv-LV" dirty="0"/>
          </a:p>
        </p:txBody>
      </p:sp>
      <p:pic>
        <p:nvPicPr>
          <p:cNvPr id="2050" name="Picture 2" descr="Thumbs Up Emoticon Images – Browse 37,668 Stock Photos, Vectors, and Video  | Adobe Sto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4347" y="4136586"/>
            <a:ext cx="1451187" cy="931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40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wipe(down)">
                                      <p:cBhvr>
                                        <p:cTn id="19" dur="500"/>
                                        <p:tgtEl>
                                          <p:spTgt spid="205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xit" presetSubtype="4" fill="hold" nodeType="clickEffect">
                                  <p:stCondLst>
                                    <p:cond delay="0"/>
                                  </p:stCondLst>
                                  <p:childTnLst>
                                    <p:animEffect transition="out" filter="wipe(down)">
                                      <p:cBhvr>
                                        <p:cTn id="23" dur="500"/>
                                        <p:tgtEl>
                                          <p:spTgt spid="2050"/>
                                        </p:tgtEl>
                                      </p:cBhvr>
                                    </p:animEffect>
                                    <p:set>
                                      <p:cBhvr>
                                        <p:cTn id="24" dur="1" fill="hold">
                                          <p:stCondLst>
                                            <p:cond delay="499"/>
                                          </p:stCondLst>
                                        </p:cTn>
                                        <p:tgtEl>
                                          <p:spTgt spid="2050"/>
                                        </p:tgtEl>
                                        <p:attrNameLst>
                                          <p:attrName>style.visibility</p:attrName>
                                        </p:attrNameLst>
                                      </p:cBhvr>
                                      <p:to>
                                        <p:strVal val="hidden"/>
                                      </p:to>
                                    </p:set>
                                  </p:childTnLst>
                                </p:cTn>
                              </p:par>
                            </p:childTnLst>
                          </p:cTn>
                        </p:par>
                        <p:par>
                          <p:cTn id="25" fill="hold">
                            <p:stCondLst>
                              <p:cond delay="500"/>
                            </p:stCondLst>
                            <p:childTnLst>
                              <p:par>
                                <p:cTn id="26" presetID="22" presetClass="exit" presetSubtype="4" fill="hold" grpId="1" nodeType="afterEffect">
                                  <p:stCondLst>
                                    <p:cond delay="0"/>
                                  </p:stCondLst>
                                  <p:childTnLst>
                                    <p:animEffect transition="out" filter="wipe(down)">
                                      <p:cBhvr>
                                        <p:cTn id="27" dur="500"/>
                                        <p:tgtEl>
                                          <p:spTgt spid="3">
                                            <p:txEl>
                                              <p:pRg st="0" end="0"/>
                                            </p:txEl>
                                          </p:spTgt>
                                        </p:tgtEl>
                                      </p:cBhvr>
                                    </p:animEffect>
                                    <p:set>
                                      <p:cBhvr>
                                        <p:cTn id="28" dur="1" fill="hold">
                                          <p:stCondLst>
                                            <p:cond delay="499"/>
                                          </p:stCondLst>
                                        </p:cTn>
                                        <p:tgtEl>
                                          <p:spTgt spid="3">
                                            <p:txEl>
                                              <p:pRg st="0" end="0"/>
                                            </p:txEl>
                                          </p:spTgt>
                                        </p:tgtEl>
                                        <p:attrNameLst>
                                          <p:attrName>style.visibility</p:attrName>
                                        </p:attrNameLst>
                                      </p:cBhvr>
                                      <p:to>
                                        <p:strVal val="hidden"/>
                                      </p:to>
                                    </p:set>
                                  </p:childTnLst>
                                </p:cTn>
                              </p:par>
                            </p:childTnLst>
                          </p:cTn>
                        </p:par>
                        <p:par>
                          <p:cTn id="29" fill="hold">
                            <p:stCondLst>
                              <p:cond delay="1000"/>
                            </p:stCondLst>
                            <p:childTnLst>
                              <p:par>
                                <p:cTn id="30" presetID="22" presetClass="exit" presetSubtype="4" fill="hold" grpId="1" nodeType="afterEffect">
                                  <p:stCondLst>
                                    <p:cond delay="0"/>
                                  </p:stCondLst>
                                  <p:childTnLst>
                                    <p:animEffect transition="out" filter="wipe(down)">
                                      <p:cBhvr>
                                        <p:cTn id="31" dur="500"/>
                                        <p:tgtEl>
                                          <p:spTgt spid="3">
                                            <p:txEl>
                                              <p:pRg st="1" end="1"/>
                                            </p:txEl>
                                          </p:spTgt>
                                        </p:tgtEl>
                                      </p:cBhvr>
                                    </p:animEffect>
                                    <p:set>
                                      <p:cBhvr>
                                        <p:cTn id="32" dur="1" fill="hold">
                                          <p:stCondLst>
                                            <p:cond delay="499"/>
                                          </p:stCondLst>
                                        </p:cTn>
                                        <p:tgtEl>
                                          <p:spTgt spid="3">
                                            <p:txEl>
                                              <p:pRg st="1" end="1"/>
                                            </p:txEl>
                                          </p:spTgt>
                                        </p:tgtEl>
                                        <p:attrNameLst>
                                          <p:attrName>style.visibility</p:attrName>
                                        </p:attrNameLst>
                                      </p:cBhvr>
                                      <p:to>
                                        <p:strVal val="hidden"/>
                                      </p:to>
                                    </p:set>
                                  </p:childTnLst>
                                </p:cTn>
                              </p:par>
                            </p:childTnLst>
                          </p:cTn>
                        </p:par>
                        <p:par>
                          <p:cTn id="33" fill="hold">
                            <p:stCondLst>
                              <p:cond delay="1500"/>
                            </p:stCondLst>
                            <p:childTnLst>
                              <p:par>
                                <p:cTn id="34" presetID="22" presetClass="exit" presetSubtype="4" fill="hold" grpId="1" nodeType="afterEffect">
                                  <p:stCondLst>
                                    <p:cond delay="0"/>
                                  </p:stCondLst>
                                  <p:childTnLst>
                                    <p:animEffect transition="out" filter="wipe(down)">
                                      <p:cBhvr>
                                        <p:cTn id="35" dur="500"/>
                                        <p:tgtEl>
                                          <p:spTgt spid="2"/>
                                        </p:tgtEl>
                                      </p:cBhvr>
                                    </p:animEffect>
                                    <p:set>
                                      <p:cBhvr>
                                        <p:cTn id="36"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lv-LV" dirty="0" smtClean="0"/>
              <a:t>Paldies par uzmanību!</a:t>
            </a:r>
            <a:endParaRPr lang="lv-LV" dirty="0"/>
          </a:p>
        </p:txBody>
      </p:sp>
      <p:sp>
        <p:nvSpPr>
          <p:cNvPr id="3" name="Subtitle 2"/>
          <p:cNvSpPr>
            <a:spLocks noGrp="1"/>
          </p:cNvSpPr>
          <p:nvPr>
            <p:ph type="subTitle" idx="1"/>
          </p:nvPr>
        </p:nvSpPr>
        <p:spPr/>
        <p:txBody>
          <a:bodyPr/>
          <a:lstStyle/>
          <a:p>
            <a:pPr algn="ctr"/>
            <a:r>
              <a:rPr lang="lv-LV" dirty="0" smtClean="0"/>
              <a:t>Jautājumi?</a:t>
            </a:r>
            <a:endParaRPr lang="lv-LV" dirty="0"/>
          </a:p>
        </p:txBody>
      </p:sp>
      <p:pic>
        <p:nvPicPr>
          <p:cNvPr id="4102" name="Picture 6" descr="https://bluemoji.io/cdn-proxy/646218c67da47160c64a84d5/64634bce9401364b8240d9c1_8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05171" y="5027120"/>
            <a:ext cx="842617" cy="842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821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102"/>
                                        </p:tgtEl>
                                        <p:attrNameLst>
                                          <p:attrName>style.visibility</p:attrName>
                                        </p:attrNameLst>
                                      </p:cBhvr>
                                      <p:to>
                                        <p:strVal val="visible"/>
                                      </p:to>
                                    </p:set>
                                    <p:animEffect transition="in" filter="wipe(down)">
                                      <p:cBhvr>
                                        <p:cTn id="7" dur="870">
                                          <p:stCondLst>
                                            <p:cond delay="0"/>
                                          </p:stCondLst>
                                        </p:cTn>
                                        <p:tgtEl>
                                          <p:spTgt spid="4102"/>
                                        </p:tgtEl>
                                      </p:cBhvr>
                                    </p:animEffect>
                                    <p:anim calcmode="lin" valueType="num">
                                      <p:cBhvr>
                                        <p:cTn id="8" dur="2733" tmFilter="0,0; 0.14,0.36; 0.43,0.73; 0.71,0.91; 1.0,1.0">
                                          <p:stCondLst>
                                            <p:cond delay="0"/>
                                          </p:stCondLst>
                                        </p:cTn>
                                        <p:tgtEl>
                                          <p:spTgt spid="4102"/>
                                        </p:tgtEl>
                                        <p:attrNameLst>
                                          <p:attrName>ppt_x</p:attrName>
                                        </p:attrNameLst>
                                      </p:cBhvr>
                                      <p:tavLst>
                                        <p:tav tm="0">
                                          <p:val>
                                            <p:strVal val="#ppt_x-0.25"/>
                                          </p:val>
                                        </p:tav>
                                        <p:tav tm="100000">
                                          <p:val>
                                            <p:strVal val="#ppt_x"/>
                                          </p:val>
                                        </p:tav>
                                      </p:tavLst>
                                    </p:anim>
                                    <p:anim calcmode="lin" valueType="num">
                                      <p:cBhvr>
                                        <p:cTn id="9" dur="996" tmFilter="0.0,0.0; 0.25,0.07; 0.50,0.2; 0.75,0.467; 1.0,1.0">
                                          <p:stCondLst>
                                            <p:cond delay="0"/>
                                          </p:stCondLst>
                                        </p:cTn>
                                        <p:tgtEl>
                                          <p:spTgt spid="4102"/>
                                        </p:tgtEl>
                                        <p:attrNameLst>
                                          <p:attrName>ppt_y</p:attrName>
                                        </p:attrNameLst>
                                      </p:cBhvr>
                                      <p:tavLst>
                                        <p:tav tm="0" fmla="#ppt_y-sin(pi*$)/3">
                                          <p:val>
                                            <p:fltVal val="0.5"/>
                                          </p:val>
                                        </p:tav>
                                        <p:tav tm="100000">
                                          <p:val>
                                            <p:fltVal val="1"/>
                                          </p:val>
                                        </p:tav>
                                      </p:tavLst>
                                    </p:anim>
                                    <p:anim calcmode="lin" valueType="num">
                                      <p:cBhvr>
                                        <p:cTn id="10" dur="996" tmFilter="0, 0; 0.125,0.2665; 0.25,0.4; 0.375,0.465; 0.5,0.5;  0.625,0.535; 0.75,0.6; 0.875,0.7335; 1,1">
                                          <p:stCondLst>
                                            <p:cond delay="996"/>
                                          </p:stCondLst>
                                        </p:cTn>
                                        <p:tgtEl>
                                          <p:spTgt spid="4102"/>
                                        </p:tgtEl>
                                        <p:attrNameLst>
                                          <p:attrName>ppt_y</p:attrName>
                                        </p:attrNameLst>
                                      </p:cBhvr>
                                      <p:tavLst>
                                        <p:tav tm="0" fmla="#ppt_y-sin(pi*$)/9">
                                          <p:val>
                                            <p:fltVal val="0"/>
                                          </p:val>
                                        </p:tav>
                                        <p:tav tm="100000">
                                          <p:val>
                                            <p:fltVal val="1"/>
                                          </p:val>
                                        </p:tav>
                                      </p:tavLst>
                                    </p:anim>
                                    <p:anim calcmode="lin" valueType="num">
                                      <p:cBhvr>
                                        <p:cTn id="11" dur="498" tmFilter="0, 0; 0.125,0.2665; 0.25,0.4; 0.375,0.465; 0.5,0.5;  0.625,0.535; 0.75,0.6; 0.875,0.7335; 1,1">
                                          <p:stCondLst>
                                            <p:cond delay="1986"/>
                                          </p:stCondLst>
                                        </p:cTn>
                                        <p:tgtEl>
                                          <p:spTgt spid="4102"/>
                                        </p:tgtEl>
                                        <p:attrNameLst>
                                          <p:attrName>ppt_y</p:attrName>
                                        </p:attrNameLst>
                                      </p:cBhvr>
                                      <p:tavLst>
                                        <p:tav tm="0" fmla="#ppt_y-sin(pi*$)/27">
                                          <p:val>
                                            <p:fltVal val="0"/>
                                          </p:val>
                                        </p:tav>
                                        <p:tav tm="100000">
                                          <p:val>
                                            <p:fltVal val="1"/>
                                          </p:val>
                                        </p:tav>
                                      </p:tavLst>
                                    </p:anim>
                                    <p:anim calcmode="lin" valueType="num">
                                      <p:cBhvr>
                                        <p:cTn id="12" dur="246" tmFilter="0, 0; 0.125,0.2665; 0.25,0.4; 0.375,0.465; 0.5,0.5;  0.625,0.535; 0.75,0.6; 0.875,0.7335; 1,1">
                                          <p:stCondLst>
                                            <p:cond delay="2484"/>
                                          </p:stCondLst>
                                        </p:cTn>
                                        <p:tgtEl>
                                          <p:spTgt spid="4102"/>
                                        </p:tgtEl>
                                        <p:attrNameLst>
                                          <p:attrName>ppt_y</p:attrName>
                                        </p:attrNameLst>
                                      </p:cBhvr>
                                      <p:tavLst>
                                        <p:tav tm="0" fmla="#ppt_y-sin(pi*$)/81">
                                          <p:val>
                                            <p:fltVal val="0"/>
                                          </p:val>
                                        </p:tav>
                                        <p:tav tm="100000">
                                          <p:val>
                                            <p:fltVal val="1"/>
                                          </p:val>
                                        </p:tav>
                                      </p:tavLst>
                                    </p:anim>
                                    <p:animScale>
                                      <p:cBhvr>
                                        <p:cTn id="13" dur="39">
                                          <p:stCondLst>
                                            <p:cond delay="975"/>
                                          </p:stCondLst>
                                        </p:cTn>
                                        <p:tgtEl>
                                          <p:spTgt spid="4102"/>
                                        </p:tgtEl>
                                      </p:cBhvr>
                                      <p:to x="100000" y="60000"/>
                                    </p:animScale>
                                    <p:animScale>
                                      <p:cBhvr>
                                        <p:cTn id="14" dur="249" decel="50000">
                                          <p:stCondLst>
                                            <p:cond delay="1014"/>
                                          </p:stCondLst>
                                        </p:cTn>
                                        <p:tgtEl>
                                          <p:spTgt spid="4102"/>
                                        </p:tgtEl>
                                      </p:cBhvr>
                                      <p:to x="100000" y="100000"/>
                                    </p:animScale>
                                    <p:animScale>
                                      <p:cBhvr>
                                        <p:cTn id="15" dur="39">
                                          <p:stCondLst>
                                            <p:cond delay="1968"/>
                                          </p:stCondLst>
                                        </p:cTn>
                                        <p:tgtEl>
                                          <p:spTgt spid="4102"/>
                                        </p:tgtEl>
                                      </p:cBhvr>
                                      <p:to x="100000" y="80000"/>
                                    </p:animScale>
                                    <p:animScale>
                                      <p:cBhvr>
                                        <p:cTn id="16" dur="249" decel="50000">
                                          <p:stCondLst>
                                            <p:cond delay="2007"/>
                                          </p:stCondLst>
                                        </p:cTn>
                                        <p:tgtEl>
                                          <p:spTgt spid="4102"/>
                                        </p:tgtEl>
                                      </p:cBhvr>
                                      <p:to x="100000" y="100000"/>
                                    </p:animScale>
                                    <p:animScale>
                                      <p:cBhvr>
                                        <p:cTn id="17" dur="39">
                                          <p:stCondLst>
                                            <p:cond delay="2463"/>
                                          </p:stCondLst>
                                        </p:cTn>
                                        <p:tgtEl>
                                          <p:spTgt spid="4102"/>
                                        </p:tgtEl>
                                      </p:cBhvr>
                                      <p:to x="100000" y="90000"/>
                                    </p:animScale>
                                    <p:animScale>
                                      <p:cBhvr>
                                        <p:cTn id="18" dur="249" decel="50000">
                                          <p:stCondLst>
                                            <p:cond delay="2502"/>
                                          </p:stCondLst>
                                        </p:cTn>
                                        <p:tgtEl>
                                          <p:spTgt spid="4102"/>
                                        </p:tgtEl>
                                      </p:cBhvr>
                                      <p:to x="100000" y="100000"/>
                                    </p:animScale>
                                    <p:animScale>
                                      <p:cBhvr>
                                        <p:cTn id="19" dur="39">
                                          <p:stCondLst>
                                            <p:cond delay="2712"/>
                                          </p:stCondLst>
                                        </p:cTn>
                                        <p:tgtEl>
                                          <p:spTgt spid="4102"/>
                                        </p:tgtEl>
                                      </p:cBhvr>
                                      <p:to x="100000" y="95000"/>
                                    </p:animScale>
                                    <p:animScale>
                                      <p:cBhvr>
                                        <p:cTn id="20" dur="249" decel="50000">
                                          <p:stCondLst>
                                            <p:cond delay="2751"/>
                                          </p:stCondLst>
                                        </p:cTn>
                                        <p:tgtEl>
                                          <p:spTgt spid="410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97</TotalTime>
  <Words>305</Words>
  <Application>Microsoft Office PowerPoint</Application>
  <PresentationFormat>Widescreen</PresentationFormat>
  <Paragraphs>24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Retrospect</vt:lpstr>
      <vt:lpstr>Datubazes projekts ar funkcijam</vt:lpstr>
      <vt:lpstr>Pārskats</vt:lpstr>
      <vt:lpstr>Izmantotie rīki</vt:lpstr>
      <vt:lpstr>ER Diagramma</vt:lpstr>
      <vt:lpstr>Funkcijas</vt:lpstr>
      <vt:lpstr>Secinājumi</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Datubazes projekts ar funkcijam</dc:title>
  <dc:creator>students</dc:creator>
  <cp:lastModifiedBy>students</cp:lastModifiedBy>
  <cp:revision>16</cp:revision>
  <dcterms:created xsi:type="dcterms:W3CDTF">2026-02-05T10:36:09Z</dcterms:created>
  <dcterms:modified xsi:type="dcterms:W3CDTF">2026-02-05T12:23:54Z</dcterms:modified>
</cp:coreProperties>
</file>