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28"/>
  </p:notesMasterIdLst>
  <p:sldIdLst>
    <p:sldId id="256" r:id="rId2"/>
    <p:sldId id="278" r:id="rId3"/>
    <p:sldId id="257" r:id="rId4"/>
    <p:sldId id="272" r:id="rId5"/>
    <p:sldId id="259" r:id="rId6"/>
    <p:sldId id="261" r:id="rId7"/>
    <p:sldId id="273" r:id="rId8"/>
    <p:sldId id="276" r:id="rId9"/>
    <p:sldId id="262" r:id="rId10"/>
    <p:sldId id="274" r:id="rId11"/>
    <p:sldId id="275" r:id="rId12"/>
    <p:sldId id="277" r:id="rId13"/>
    <p:sldId id="279" r:id="rId14"/>
    <p:sldId id="282" r:id="rId15"/>
    <p:sldId id="283" r:id="rId16"/>
    <p:sldId id="284" r:id="rId17"/>
    <p:sldId id="280" r:id="rId18"/>
    <p:sldId id="281" r:id="rId19"/>
    <p:sldId id="285" r:id="rId20"/>
    <p:sldId id="286" r:id="rId21"/>
    <p:sldId id="287" r:id="rId22"/>
    <p:sldId id="288" r:id="rId23"/>
    <p:sldId id="289" r:id="rId24"/>
    <p:sldId id="269" r:id="rId25"/>
    <p:sldId id="270" r:id="rId26"/>
    <p:sldId id="271" r:id="rId27"/>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D35C6-D243-4C9D-808B-CEAC41FAE669}" type="datetimeFigureOut">
              <a:rPr lang="lv-LV" smtClean="0"/>
              <a:t>13.06.2021</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3CF1BD-DE46-4A3A-B02D-1427F6E3BB53}" type="slidenum">
              <a:rPr lang="lv-LV" smtClean="0"/>
              <a:t>‹#›</a:t>
            </a:fld>
            <a:endParaRPr lang="lv-LV"/>
          </a:p>
        </p:txBody>
      </p:sp>
    </p:spTree>
    <p:extLst>
      <p:ext uri="{BB962C8B-B14F-4D97-AF65-F5344CB8AC3E}">
        <p14:creationId xmlns:p14="http://schemas.microsoft.com/office/powerpoint/2010/main" val="2574403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EB50C5D-5E16-4896-A858-E84BD0D7EE7B}" type="datetime1">
              <a:rPr lang="lv-LV" smtClean="0"/>
              <a:t>13.06.2021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E92F15C-7EC7-41AC-A954-7E91DD3E067F}"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117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55F76D-D323-4659-9579-F4AD88E703BA}" type="datetime1">
              <a:rPr lang="lv-LV" smtClean="0"/>
              <a:t>13.06.2021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E92F15C-7EC7-41AC-A954-7E91DD3E067F}" type="slidenum">
              <a:rPr lang="lv-LV" smtClean="0"/>
              <a:pPr/>
              <a:t>‹#›</a:t>
            </a:fld>
            <a:endParaRPr lang="lv-LV" dirty="0"/>
          </a:p>
        </p:txBody>
      </p:sp>
    </p:spTree>
    <p:extLst>
      <p:ext uri="{BB962C8B-B14F-4D97-AF65-F5344CB8AC3E}">
        <p14:creationId xmlns:p14="http://schemas.microsoft.com/office/powerpoint/2010/main" val="1450871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F092F98-CDB6-4494-AA87-F5002ACF253E}" type="datetime1">
              <a:rPr lang="lv-LV" smtClean="0"/>
              <a:t>13.06.2021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E92F15C-7EC7-41AC-A954-7E91DD3E067F}"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4097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ADEFEF-5903-42DB-BCE9-46DE74CA1C16}" type="datetime1">
              <a:rPr lang="lv-LV" smtClean="0"/>
              <a:t>13.06.2021</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928408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C3791E7-0E14-4189-9930-72DBAC80B829}" type="datetime1">
              <a:rPr lang="lv-LV" smtClean="0"/>
              <a:t>13.06.2021</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949553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0C30512-CF37-4920-814D-958D0B3B39FC}" type="datetime1">
              <a:rPr lang="lv-LV" smtClean="0"/>
              <a:t>13.06.2021</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238022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089E277-7238-406D-A85B-CFE1864EF4C7}" type="datetime1">
              <a:rPr lang="lv-LV" smtClean="0"/>
              <a:t>13.06.2021</a:t>
            </a:fld>
            <a:endParaRPr lang="lv-LV"/>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lv-LV"/>
          </a:p>
        </p:txBody>
      </p:sp>
      <p:sp>
        <p:nvSpPr>
          <p:cNvPr id="9" name="Slide Number Placeholder 8"/>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4047138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15C1C11-6BC2-4757-B3EF-B2EFAC825CC4}" type="datetime1">
              <a:rPr lang="lv-LV" smtClean="0"/>
              <a:t>13.06.2021</a:t>
            </a:fld>
            <a:endParaRPr lang="lv-LV"/>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lv-LV"/>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E92F15C-7EC7-41AC-A954-7E91DD3E067F}" type="slidenum">
              <a:rPr lang="lv-LV" smtClean="0"/>
              <a:t>‹#›</a:t>
            </a:fld>
            <a:endParaRPr lang="lv-LV"/>
          </a:p>
        </p:txBody>
      </p:sp>
    </p:spTree>
    <p:extLst>
      <p:ext uri="{BB962C8B-B14F-4D97-AF65-F5344CB8AC3E}">
        <p14:creationId xmlns:p14="http://schemas.microsoft.com/office/powerpoint/2010/main" val="387779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5803D9F-0167-4F1F-8670-6FDB70AD29D0}" type="datetime1">
              <a:rPr lang="lv-LV" smtClean="0"/>
              <a:t>13.06.2021</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2801376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6649DC-F5D2-4383-AD2C-51481AC9B924}" type="datetime1">
              <a:rPr lang="lv-LV" smtClean="0"/>
              <a:t>13.06.2021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1673079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A127B8-5CB7-4D9A-BB7B-D746CBCC2218}" type="datetime1">
              <a:rPr lang="lv-LV" smtClean="0"/>
              <a:t>13.06.2021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8E92F15C-7EC7-41AC-A954-7E91DD3E067F}" type="slidenum">
              <a:rPr lang="lv-LV" smtClean="0"/>
              <a:t>‹#›</a:t>
            </a:fld>
            <a:endParaRPr lang="lv-LV"/>
          </a:p>
        </p:txBody>
      </p:sp>
    </p:spTree>
    <p:extLst>
      <p:ext uri="{BB962C8B-B14F-4D97-AF65-F5344CB8AC3E}">
        <p14:creationId xmlns:p14="http://schemas.microsoft.com/office/powerpoint/2010/main" val="2845777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3AE52A4-D356-482C-AB1A-94D2ED43D290}" type="datetime1">
              <a:rPr lang="lv-LV" smtClean="0"/>
              <a:t>13.06.2021</a:t>
            </a:fld>
            <a:endParaRPr lang="lv-LV"/>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lv-LV"/>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2400" b="1">
                <a:solidFill>
                  <a:srgbClr val="FFFFFF"/>
                </a:solidFill>
              </a:defRPr>
            </a:lvl1pPr>
          </a:lstStyle>
          <a:p>
            <a:fld id="{8E92F15C-7EC7-41AC-A954-7E91DD3E067F}" type="slidenum">
              <a:rPr lang="lv-LV" smtClean="0"/>
              <a:pPr/>
              <a:t>‹#›</a:t>
            </a:fld>
            <a:endParaRPr lang="lv-LV"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62721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967" y="432260"/>
            <a:ext cx="10058400" cy="3807230"/>
          </a:xfrm>
        </p:spPr>
        <p:txBody>
          <a:bodyPr>
            <a:normAutofit/>
          </a:bodyPr>
          <a:lstStyle/>
          <a:p>
            <a:r>
              <a:rPr lang="lv-LV" sz="7200" b="1" dirty="0" smtClean="0">
                <a:latin typeface="Arial" panose="020B0604020202020204" pitchFamily="34" charset="0"/>
                <a:cs typeface="Arial" panose="020B0604020202020204" pitchFamily="34" charset="0"/>
              </a:rPr>
              <a:t>Tāmēšanas programmatūras izstrādes process</a:t>
            </a:r>
            <a:endParaRPr lang="lv-LV" sz="7200" dirty="0"/>
          </a:p>
        </p:txBody>
      </p:sp>
      <p:sp>
        <p:nvSpPr>
          <p:cNvPr id="4" name="Subtitle 2"/>
          <p:cNvSpPr txBox="1">
            <a:spLocks/>
          </p:cNvSpPr>
          <p:nvPr/>
        </p:nvSpPr>
        <p:spPr>
          <a:xfrm>
            <a:off x="1163782" y="4456019"/>
            <a:ext cx="10058400" cy="165576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lv-LV" sz="2800" b="1" spc="0" dirty="0" smtClean="0">
                <a:solidFill>
                  <a:schemeClr val="tx1">
                    <a:lumMod val="85000"/>
                    <a:lumOff val="15000"/>
                  </a:schemeClr>
                </a:solidFill>
                <a:latin typeface="Arial" panose="020B0604020202020204" pitchFamily="34" charset="0"/>
                <a:cs typeface="Arial" panose="020B0604020202020204" pitchFamily="34" charset="0"/>
              </a:rPr>
              <a:t>Rodrigo Bļodnieks, 410. grupa</a:t>
            </a:r>
          </a:p>
          <a:p>
            <a:r>
              <a:rPr lang="lv-LV" sz="1800" dirty="0" smtClean="0">
                <a:latin typeface="Arial" panose="020B0604020202020204" pitchFamily="34" charset="0"/>
                <a:cs typeface="Arial" panose="020B0604020202020204" pitchFamily="34" charset="0"/>
              </a:rPr>
              <a:t>Kvalifikācijas ieguvei programmēšanas tehniķis</a:t>
            </a:r>
            <a:endParaRPr lang="pt-BR"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97998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Ievads</a:t>
            </a:r>
            <a:endParaRPr lang="lv-LV" dirty="0"/>
          </a:p>
        </p:txBody>
      </p:sp>
      <p:sp>
        <p:nvSpPr>
          <p:cNvPr id="3" name="Content Placeholder 2"/>
          <p:cNvSpPr>
            <a:spLocks noGrp="1"/>
          </p:cNvSpPr>
          <p:nvPr>
            <p:ph idx="1"/>
          </p:nvPr>
        </p:nvSpPr>
        <p:spPr/>
        <p:txBody>
          <a:bodyPr>
            <a:noAutofit/>
          </a:bodyPr>
          <a:lstStyle/>
          <a:p>
            <a:r>
              <a:rPr lang="lv-LV" sz="3200" dirty="0"/>
              <a:t>Produkta nepieciešamība izpaužas vienkāršajā un atvieglotajā lietošanā priekš cilvēkiem, kuri ar tāmēšanu saskaras bieži. Programmatūras risināšanas rezultāts nodrošina vienotu programmu tīmeklī, kurai, lai piekļūtu, nepieciešams tikai interneta pārlūks bez papildus programmām. Lietotājs var saglabāt savus objektus un piekļūt tiem vēlāk caur savu kontu no tās pašas vai citām ierīcēm</a:t>
            </a:r>
            <a:r>
              <a:rPr lang="lv-LV" sz="3200" dirty="0" smtClean="0"/>
              <a:t>.</a:t>
            </a:r>
            <a:endParaRPr lang="lv-LV" sz="3200"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2</a:t>
            </a:fld>
            <a:endParaRPr lang="lv-LV" dirty="0"/>
          </a:p>
        </p:txBody>
      </p:sp>
    </p:spTree>
    <p:extLst>
      <p:ext uri="{BB962C8B-B14F-4D97-AF65-F5344CB8AC3E}">
        <p14:creationId xmlns:p14="http://schemas.microsoft.com/office/powerpoint/2010/main" val="32335170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panose="020B0604020202020204" pitchFamily="34" charset="0"/>
                <a:cs typeface="Arial" panose="020B0604020202020204" pitchFamily="34" charset="0"/>
              </a:rPr>
              <a:t>Galvenie darba uzdevumi [1/2]</a:t>
            </a:r>
            <a:endParaRPr lang="lv-LV"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schemeClr val="tx1"/>
                </a:solidFill>
              </a:rPr>
              <a:t>Tāmēšanas</a:t>
            </a:r>
            <a:r>
              <a:rPr lang="lv-LV" sz="3600" dirty="0">
                <a:solidFill>
                  <a:schemeClr val="tx1"/>
                </a:solidFill>
              </a:rPr>
              <a:t>, tāmes noteikumu izpēte.</a:t>
            </a: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schemeClr val="tx1"/>
                </a:solidFill>
              </a:rPr>
              <a:t>Prasību </a:t>
            </a:r>
            <a:r>
              <a:rPr lang="lv-LV" sz="3600" dirty="0">
                <a:solidFill>
                  <a:schemeClr val="tx1"/>
                </a:solidFill>
              </a:rPr>
              <a:t>definēšana.</a:t>
            </a: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schemeClr val="tx1"/>
                </a:solidFill>
              </a:rPr>
              <a:t>Iespējamo </a:t>
            </a:r>
            <a:r>
              <a:rPr lang="lv-LV" sz="3600" dirty="0">
                <a:solidFill>
                  <a:schemeClr val="tx1"/>
                </a:solidFill>
              </a:rPr>
              <a:t>izmantoto tehnoloģiju izpēte.</a:t>
            </a: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schemeClr val="tx1"/>
                </a:solidFill>
              </a:rPr>
              <a:t>Izmantoto </a:t>
            </a:r>
            <a:r>
              <a:rPr lang="lv-LV" sz="3600" dirty="0">
                <a:solidFill>
                  <a:schemeClr val="tx1"/>
                </a:solidFill>
              </a:rPr>
              <a:t>tehnoloģiju uzstādīšana</a:t>
            </a:r>
            <a:r>
              <a:rPr lang="lv-LV" sz="3600" dirty="0" smtClean="0">
                <a:solidFill>
                  <a:schemeClr val="tx1"/>
                </a:solidFill>
              </a:rPr>
              <a:t>.</a:t>
            </a:r>
            <a:endParaRPr lang="lv-LV" sz="3600" dirty="0">
              <a:solidFill>
                <a:schemeClr val="tx1"/>
              </a:solidFill>
            </a:endParaRPr>
          </a:p>
        </p:txBody>
      </p:sp>
      <p:sp>
        <p:nvSpPr>
          <p:cNvPr id="4" name="Slide Number Placeholder 3"/>
          <p:cNvSpPr>
            <a:spLocks noGrp="1"/>
          </p:cNvSpPr>
          <p:nvPr>
            <p:ph type="sldNum" sz="quarter" idx="12"/>
          </p:nvPr>
        </p:nvSpPr>
        <p:spPr/>
        <p:txBody>
          <a:bodyPr/>
          <a:lstStyle/>
          <a:p>
            <a:fld id="{8E92F15C-7EC7-41AC-A954-7E91DD3E067F}" type="slidenum">
              <a:rPr lang="lv-LV" sz="2400" b="1" smtClean="0"/>
              <a:t>3</a:t>
            </a:fld>
            <a:endParaRPr lang="lv-LV" sz="2400" b="1" dirty="0"/>
          </a:p>
        </p:txBody>
      </p:sp>
    </p:spTree>
    <p:extLst>
      <p:ext uri="{BB962C8B-B14F-4D97-AF65-F5344CB8AC3E}">
        <p14:creationId xmlns:p14="http://schemas.microsoft.com/office/powerpoint/2010/main" val="3536022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Galvenie darba uzdevumi [2/2]</a:t>
            </a:r>
            <a:endParaRPr lang="lv-LV" dirty="0"/>
          </a:p>
        </p:txBody>
      </p:sp>
      <p:sp>
        <p:nvSpPr>
          <p:cNvPr id="3" name="Content Placeholder 2"/>
          <p:cNvSpPr>
            <a:spLocks noGrp="1"/>
          </p:cNvSpPr>
          <p:nvPr>
            <p:ph idx="1"/>
          </p:nvPr>
        </p:nvSpPr>
        <p:spPr/>
        <p:txBody>
          <a:bodyPr>
            <a:normAutofit/>
          </a:bodyPr>
          <a:lstStyle/>
          <a:p>
            <a:pPr marL="571500" lvl="0" indent="-571500">
              <a:lnSpc>
                <a:spcPct val="100000"/>
              </a:lnSpc>
              <a:spcBef>
                <a:spcPts val="0"/>
              </a:spcBef>
              <a:spcAft>
                <a:spcPts val="0"/>
              </a:spcAft>
              <a:buClrTx/>
              <a:buSzTx/>
              <a:buFont typeface="Arial" panose="020B0604020202020204" pitchFamily="34" charset="0"/>
              <a:buChar char="•"/>
            </a:pPr>
            <a:r>
              <a:rPr lang="lv-LV" sz="3600" dirty="0">
                <a:solidFill>
                  <a:schemeClr val="tx1"/>
                </a:solidFill>
              </a:rPr>
              <a:t>Programmatūras servera puses izstrāde.</a:t>
            </a:r>
          </a:p>
          <a:p>
            <a:pPr marL="571500" lvl="0" indent="-571500">
              <a:lnSpc>
                <a:spcPct val="100000"/>
              </a:lnSpc>
              <a:spcBef>
                <a:spcPts val="0"/>
              </a:spcBef>
              <a:spcAft>
                <a:spcPts val="0"/>
              </a:spcAft>
              <a:buClrTx/>
              <a:buSzTx/>
              <a:buFont typeface="Arial" panose="020B0604020202020204" pitchFamily="34" charset="0"/>
              <a:buChar char="•"/>
            </a:pPr>
            <a:r>
              <a:rPr lang="lv-LV" sz="3600" dirty="0">
                <a:solidFill>
                  <a:schemeClr val="tx1"/>
                </a:solidFill>
              </a:rPr>
              <a:t>Prototipa maketu izveide.</a:t>
            </a:r>
          </a:p>
          <a:p>
            <a:pPr marL="571500" lvl="0" indent="-571500">
              <a:lnSpc>
                <a:spcPct val="100000"/>
              </a:lnSpc>
              <a:spcBef>
                <a:spcPts val="0"/>
              </a:spcBef>
              <a:spcAft>
                <a:spcPts val="0"/>
              </a:spcAft>
              <a:buClrTx/>
              <a:buSzTx/>
              <a:buFont typeface="Arial" panose="020B0604020202020204" pitchFamily="34" charset="0"/>
              <a:buChar char="•"/>
            </a:pPr>
            <a:r>
              <a:rPr lang="lv-LV" sz="3600" dirty="0">
                <a:solidFill>
                  <a:schemeClr val="tx1"/>
                </a:solidFill>
              </a:rPr>
              <a:t>Programmatūras lietotāja saskarnes izstrāde.</a:t>
            </a:r>
          </a:p>
          <a:p>
            <a:pPr marL="571500" lvl="0" indent="-571500">
              <a:lnSpc>
                <a:spcPct val="100000"/>
              </a:lnSpc>
              <a:spcBef>
                <a:spcPts val="0"/>
              </a:spcBef>
              <a:spcAft>
                <a:spcPts val="0"/>
              </a:spcAft>
              <a:buClrTx/>
              <a:buSzTx/>
              <a:buFont typeface="Arial" panose="020B0604020202020204" pitchFamily="34" charset="0"/>
              <a:buChar char="•"/>
            </a:pPr>
            <a:r>
              <a:rPr lang="lv-LV" sz="3600" dirty="0">
                <a:solidFill>
                  <a:schemeClr val="tx1"/>
                </a:solidFill>
              </a:rPr>
              <a:t>Programmatūras testēšana.</a:t>
            </a:r>
          </a:p>
          <a:p>
            <a:endParaRPr lang="lv-LV" sz="3600" dirty="0"/>
          </a:p>
        </p:txBody>
      </p:sp>
      <p:sp>
        <p:nvSpPr>
          <p:cNvPr id="4" name="Slide Number Placeholder 3"/>
          <p:cNvSpPr>
            <a:spLocks noGrp="1"/>
          </p:cNvSpPr>
          <p:nvPr>
            <p:ph type="sldNum" sz="quarter" idx="12"/>
          </p:nvPr>
        </p:nvSpPr>
        <p:spPr/>
        <p:txBody>
          <a:bodyPr/>
          <a:lstStyle/>
          <a:p>
            <a:fld id="{8E92F15C-7EC7-41AC-A954-7E91DD3E067F}" type="slidenum">
              <a:rPr lang="lv-LV" smtClean="0"/>
              <a:t>4</a:t>
            </a:fld>
            <a:endParaRPr lang="lv-LV"/>
          </a:p>
        </p:txBody>
      </p:sp>
    </p:spTree>
    <p:extLst>
      <p:ext uri="{BB962C8B-B14F-4D97-AF65-F5344CB8AC3E}">
        <p14:creationId xmlns:p14="http://schemas.microsoft.com/office/powerpoint/2010/main" val="3917961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panose="020B0604020202020204" pitchFamily="34" charset="0"/>
                <a:cs typeface="Arial" panose="020B0604020202020204" pitchFamily="34" charset="0"/>
              </a:rPr>
              <a:t>Izmantotās tehnoloģijas [1/4]</a:t>
            </a:r>
            <a:endParaRPr lang="lv-LV"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AWS</a:t>
            </a:r>
            <a:r>
              <a:rPr lang="lv-LV" sz="3600" dirty="0" smtClean="0">
                <a:solidFill>
                  <a:prstClr val="black"/>
                </a:solidFill>
              </a:rPr>
              <a:t> (</a:t>
            </a:r>
            <a:r>
              <a:rPr lang="lv-LV" sz="3600" i="1" dirty="0" smtClean="0">
                <a:solidFill>
                  <a:prstClr val="black"/>
                </a:solidFill>
              </a:rPr>
              <a:t>Amazon Web Services</a:t>
            </a:r>
            <a:r>
              <a:rPr lang="lv-LV" sz="3600" dirty="0" smtClean="0">
                <a:solidFill>
                  <a:prstClr val="black"/>
                </a:solidFill>
              </a:rPr>
              <a:t>)</a:t>
            </a: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Node.js</a:t>
            </a:r>
            <a:endParaRPr lang="lv-LV" sz="3600" i="1"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Vue.js</a:t>
            </a:r>
            <a:endParaRPr lang="lv-LV" sz="3600" i="1" dirty="0" smtClean="0"/>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Serverless Framework</a:t>
            </a:r>
            <a:endParaRPr lang="lv-LV" sz="3600" i="1" dirty="0">
              <a:solidFill>
                <a:prstClr val="black"/>
              </a:solidFill>
            </a:endParaRPr>
          </a:p>
        </p:txBody>
      </p:sp>
      <p:sp>
        <p:nvSpPr>
          <p:cNvPr id="4" name="Slide Number Placeholder 3"/>
          <p:cNvSpPr>
            <a:spLocks noGrp="1"/>
          </p:cNvSpPr>
          <p:nvPr>
            <p:ph type="sldNum" sz="quarter" idx="12"/>
          </p:nvPr>
        </p:nvSpPr>
        <p:spPr/>
        <p:txBody>
          <a:bodyPr/>
          <a:lstStyle/>
          <a:p>
            <a:fld id="{8E92F15C-7EC7-41AC-A954-7E91DD3E067F}" type="slidenum">
              <a:rPr lang="lv-LV" sz="2400" b="1"/>
              <a:pPr/>
              <a:t>5</a:t>
            </a:fld>
            <a:endParaRPr lang="lv-LV" sz="2400" b="1" dirty="0"/>
          </a:p>
        </p:txBody>
      </p:sp>
      <p:pic>
        <p:nvPicPr>
          <p:cNvPr id="2050" name="Picture 2" descr="https://www.device42.com/wp-content/uploads/2019/09/aws-transparent.png"/>
          <p:cNvPicPr>
            <a:picLocks noChangeAspect="1" noChangeArrowheads="1"/>
          </p:cNvPicPr>
          <p:nvPr/>
        </p:nvPicPr>
        <p:blipFill rotWithShape="1">
          <a:blip r:embed="rId2">
            <a:extLst>
              <a:ext uri="{28A0092B-C50C-407E-A947-70E740481C1C}">
                <a14:useLocalDpi xmlns:a14="http://schemas.microsoft.com/office/drawing/2010/main" val="0"/>
              </a:ext>
            </a:extLst>
          </a:blip>
          <a:srcRect l="23047" t="31852" r="23809" b="5369"/>
          <a:stretch/>
        </p:blipFill>
        <p:spPr bwMode="auto">
          <a:xfrm>
            <a:off x="8054339" y="1870673"/>
            <a:ext cx="1000125" cy="60760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d/d9/Node.js_logo.svg/1280px-Node.js_log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6875" y="2397293"/>
            <a:ext cx="1003300" cy="61373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upload.wikimedia.org/wikipedia/commons/thumb/9/95/Vue.js_Logo_2.svg/1200px-Vue.js_Logo_2.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4439" y="3052899"/>
            <a:ext cx="701081" cy="60760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images.ctfassets.net/n3rto5tsdg1g/760HY470XR56Wlr3EcqeQA/0c849b72ffc5634f4e801768fa528c5d/Untitled-1.png?w=1024&amp;h=430&amp;fit=fill"/>
          <p:cNvPicPr>
            <a:picLocks noChangeAspect="1" noChangeArrowheads="1"/>
          </p:cNvPicPr>
          <p:nvPr/>
        </p:nvPicPr>
        <p:blipFill rotWithShape="1">
          <a:blip r:embed="rId5">
            <a:extLst>
              <a:ext uri="{28A0092B-C50C-407E-A947-70E740481C1C}">
                <a14:useLocalDpi xmlns:a14="http://schemas.microsoft.com/office/drawing/2010/main" val="0"/>
              </a:ext>
            </a:extLst>
          </a:blip>
          <a:srcRect l="9049" t="34962" r="74483" b="34108"/>
          <a:stretch/>
        </p:blipFill>
        <p:spPr bwMode="auto">
          <a:xfrm>
            <a:off x="6609307" y="3478263"/>
            <a:ext cx="771699" cy="60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6365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latin typeface="Arial" panose="020B0604020202020204" pitchFamily="34" charset="0"/>
                <a:cs typeface="Arial" panose="020B0604020202020204" pitchFamily="34" charset="0"/>
              </a:rPr>
              <a:t>Izmantotās tehnoloģijas [2/4]</a:t>
            </a:r>
            <a:endParaRPr lang="lv-LV"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lvl="0">
              <a:buClr>
                <a:srgbClr val="1CADE4"/>
              </a:buClr>
            </a:pPr>
            <a:r>
              <a:rPr lang="lv-LV" sz="3600" b="1" i="1" dirty="0" smtClean="0">
                <a:solidFill>
                  <a:prstClr val="black">
                    <a:lumMod val="75000"/>
                    <a:lumOff val="25000"/>
                  </a:prstClr>
                </a:solidFill>
                <a:latin typeface="Arial" panose="020B0604020202020204" pitchFamily="34" charset="0"/>
                <a:cs typeface="Arial" panose="020B0604020202020204" pitchFamily="34" charset="0"/>
              </a:rPr>
              <a:t>AWS</a:t>
            </a:r>
            <a:r>
              <a:rPr lang="lv-LV" sz="3600" b="1" dirty="0" smtClean="0">
                <a:solidFill>
                  <a:prstClr val="black">
                    <a:lumMod val="75000"/>
                    <a:lumOff val="25000"/>
                  </a:prstClr>
                </a:solidFill>
                <a:latin typeface="Arial" panose="020B0604020202020204" pitchFamily="34" charset="0"/>
                <a:cs typeface="Arial" panose="020B0604020202020204" pitchFamily="34" charset="0"/>
              </a:rPr>
              <a:t>:</a:t>
            </a:r>
            <a:endParaRPr lang="lv-LV" sz="3600" b="1" dirty="0">
              <a:solidFill>
                <a:prstClr val="black">
                  <a:lumMod val="75000"/>
                  <a:lumOff val="25000"/>
                </a:prstClr>
              </a:solidFill>
              <a:latin typeface="Arial" panose="020B0604020202020204" pitchFamily="34" charset="0"/>
              <a:cs typeface="Arial" panose="020B0604020202020204" pitchFamily="34" charset="0"/>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latin typeface="Arial" panose="020B0604020202020204" pitchFamily="34" charset="0"/>
                <a:cs typeface="Arial" panose="020B0604020202020204" pitchFamily="34" charset="0"/>
              </a:rPr>
              <a:t>CloudFormation</a:t>
            </a:r>
            <a:endParaRPr lang="lv-LV" sz="3600" dirty="0">
              <a:solidFill>
                <a:prstClr val="black"/>
              </a:solidFill>
              <a:latin typeface="Arial" panose="020B0604020202020204" pitchFamily="34" charset="0"/>
              <a:cs typeface="Arial" panose="020B0604020202020204" pitchFamily="34" charset="0"/>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latin typeface="Arial" panose="020B0604020202020204" pitchFamily="34" charset="0"/>
                <a:cs typeface="Arial" panose="020B0604020202020204" pitchFamily="34" charset="0"/>
              </a:rPr>
              <a:t>AppSync</a:t>
            </a:r>
            <a:endParaRPr lang="lv-LV" sz="3600" i="1" dirty="0">
              <a:solidFill>
                <a:prstClr val="black"/>
              </a:solidFill>
              <a:latin typeface="Arial" panose="020B0604020202020204" pitchFamily="34" charset="0"/>
              <a:cs typeface="Arial" panose="020B0604020202020204" pitchFamily="34" charset="0"/>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latin typeface="Arial" panose="020B0604020202020204" pitchFamily="34" charset="0"/>
                <a:cs typeface="Arial" panose="020B0604020202020204" pitchFamily="34" charset="0"/>
              </a:rPr>
              <a:t>DynamoDB</a:t>
            </a:r>
            <a:endParaRPr lang="lv-LV" i="1" dirty="0">
              <a:solidFill>
                <a:prstClr val="black">
                  <a:lumMod val="75000"/>
                  <a:lumOff val="25000"/>
                </a:prstClr>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latin typeface="Arial" panose="020B0604020202020204" pitchFamily="34" charset="0"/>
                <a:cs typeface="Arial" panose="020B0604020202020204" pitchFamily="34" charset="0"/>
              </a:rPr>
              <a:t>Cognito</a:t>
            </a: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latin typeface="Arial" panose="020B0604020202020204" pitchFamily="34" charset="0"/>
                <a:cs typeface="Arial" panose="020B0604020202020204" pitchFamily="34" charset="0"/>
              </a:rPr>
              <a:t>Lambda</a:t>
            </a: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latin typeface="Arial" panose="020B0604020202020204" pitchFamily="34" charset="0"/>
                <a:cs typeface="Arial" panose="020B0604020202020204" pitchFamily="34" charset="0"/>
              </a:rPr>
              <a:t>S3</a:t>
            </a:r>
            <a:endParaRPr lang="lv-LV" sz="3600" i="1" dirty="0">
              <a:solidFill>
                <a:prstClr val="black"/>
              </a:solidFill>
              <a:latin typeface="Arial" panose="020B0604020202020204" pitchFamily="34" charset="0"/>
              <a:cs typeface="Arial" panose="020B0604020202020204" pitchFamily="34" charset="0"/>
            </a:endParaRPr>
          </a:p>
          <a:p>
            <a:pPr lvl="0">
              <a:buClr>
                <a:srgbClr val="1CADE4"/>
              </a:buClr>
            </a:pPr>
            <a:endParaRPr lang="lv-LV" sz="3600" dirty="0">
              <a:solidFill>
                <a:prstClr val="black"/>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8E92F15C-7EC7-41AC-A954-7E91DD3E067F}" type="slidenum">
              <a:rPr lang="lv-LV" sz="2400" b="1"/>
              <a:pPr/>
              <a:t>6</a:t>
            </a:fld>
            <a:endParaRPr lang="lv-LV" sz="2400" b="1" dirty="0"/>
          </a:p>
        </p:txBody>
      </p:sp>
      <p:pic>
        <p:nvPicPr>
          <p:cNvPr id="6" name="Picture 2" descr="Streamline Development with Management and Governance Services Unit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3096" y="2419349"/>
            <a:ext cx="493769" cy="4937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isualizing big data with AWS AppSync, Amazon Athena, and AWS Amplify |  Front-End Web &amp; Mobile"/>
          <p:cNvPicPr>
            <a:picLocks noChangeAspect="1" noChangeArrowheads="1"/>
          </p:cNvPicPr>
          <p:nvPr/>
        </p:nvPicPr>
        <p:blipFill rotWithShape="1">
          <a:blip r:embed="rId3">
            <a:extLst>
              <a:ext uri="{28A0092B-C50C-407E-A947-70E740481C1C}">
                <a14:useLocalDpi xmlns:a14="http://schemas.microsoft.com/office/drawing/2010/main" val="0"/>
              </a:ext>
            </a:extLst>
          </a:blip>
          <a:srcRect l="84947" t="9246" r="3577" b="73174"/>
          <a:stretch/>
        </p:blipFill>
        <p:spPr bwMode="auto">
          <a:xfrm>
            <a:off x="3529568" y="4678796"/>
            <a:ext cx="493769" cy="4937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isualizing big data with AWS AppSync, Amazon Athena, and AWS Amplify |  Front-End Web &amp; Mobile"/>
          <p:cNvPicPr>
            <a:picLocks noChangeAspect="1" noChangeArrowheads="1"/>
          </p:cNvPicPr>
          <p:nvPr/>
        </p:nvPicPr>
        <p:blipFill rotWithShape="1">
          <a:blip r:embed="rId3">
            <a:extLst>
              <a:ext uri="{28A0092B-C50C-407E-A947-70E740481C1C}">
                <a14:useLocalDpi xmlns:a14="http://schemas.microsoft.com/office/drawing/2010/main" val="0"/>
              </a:ext>
            </a:extLst>
          </a:blip>
          <a:srcRect l="3851" t="18453" r="85120" b="64652"/>
          <a:stretch/>
        </p:blipFill>
        <p:spPr bwMode="auto">
          <a:xfrm>
            <a:off x="3529568" y="4136566"/>
            <a:ext cx="493769" cy="4937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isualizing big data with AWS AppSync, Amazon Athena, and AWS Amplify |  Front-End Web &amp; Mobile"/>
          <p:cNvPicPr>
            <a:picLocks noChangeAspect="1" noChangeArrowheads="1"/>
          </p:cNvPicPr>
          <p:nvPr/>
        </p:nvPicPr>
        <p:blipFill rotWithShape="1">
          <a:blip r:embed="rId3">
            <a:extLst>
              <a:ext uri="{28A0092B-C50C-407E-A947-70E740481C1C}">
                <a14:useLocalDpi xmlns:a14="http://schemas.microsoft.com/office/drawing/2010/main" val="0"/>
              </a:ext>
            </a:extLst>
          </a:blip>
          <a:srcRect l="55067" t="5022" r="33905" b="78082"/>
          <a:stretch/>
        </p:blipFill>
        <p:spPr bwMode="auto">
          <a:xfrm>
            <a:off x="2474091" y="5172565"/>
            <a:ext cx="493769" cy="49376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mazon DynamoDB Labs :: Amazon DynamoDB Workshop &amp; Lab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506" y="3533380"/>
            <a:ext cx="493769" cy="49376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5125981" y="2313208"/>
            <a:ext cx="3320312" cy="707886"/>
            <a:chOff x="5125981" y="2313208"/>
            <a:chExt cx="3320312" cy="707886"/>
          </a:xfrm>
        </p:grpSpPr>
        <p:sp>
          <p:nvSpPr>
            <p:cNvPr id="5" name="Rectangle 4"/>
            <p:cNvSpPr/>
            <p:nvPr/>
          </p:nvSpPr>
          <p:spPr>
            <a:xfrm>
              <a:off x="5125981" y="2343150"/>
              <a:ext cx="648000" cy="648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8" name="Straight Connector 7"/>
            <p:cNvCxnSpPr/>
            <p:nvPr/>
          </p:nvCxnSpPr>
          <p:spPr>
            <a:xfrm flipV="1">
              <a:off x="5783504" y="2666234"/>
              <a:ext cx="720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Rectangle 8"/>
            <p:cNvSpPr/>
            <p:nvPr/>
          </p:nvSpPr>
          <p:spPr>
            <a:xfrm>
              <a:off x="6510648" y="2313208"/>
              <a:ext cx="1935645" cy="70788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lv-LV" sz="2000" dirty="0">
                  <a:solidFill>
                    <a:schemeClr val="accent2"/>
                  </a:solidFill>
                </a:rPr>
                <a:t>resursu </a:t>
              </a:r>
              <a:r>
                <a:rPr lang="lv-LV" sz="2000" dirty="0" smtClean="0">
                  <a:solidFill>
                    <a:schemeClr val="accent2"/>
                  </a:solidFill>
                </a:rPr>
                <a:t>vadības pakalpojums</a:t>
              </a:r>
            </a:p>
          </p:txBody>
        </p:sp>
      </p:grpSp>
      <p:pic>
        <p:nvPicPr>
          <p:cNvPr id="1028" name="Picture 4" descr="Visualizing big data with AWS AppSync, Amazon Athena, and AWS Amplify |  Front-End Web &amp; Mobile"/>
          <p:cNvPicPr>
            <a:picLocks noChangeAspect="1" noChangeArrowheads="1"/>
          </p:cNvPicPr>
          <p:nvPr/>
        </p:nvPicPr>
        <p:blipFill rotWithShape="1">
          <a:blip r:embed="rId3">
            <a:extLst>
              <a:ext uri="{28A0092B-C50C-407E-A947-70E740481C1C}">
                <a14:useLocalDpi xmlns:a14="http://schemas.microsoft.com/office/drawing/2010/main" val="0"/>
              </a:ext>
            </a:extLst>
          </a:blip>
          <a:srcRect l="33184" t="65777" r="55788" b="17328"/>
          <a:stretch/>
        </p:blipFill>
        <p:spPr bwMode="auto">
          <a:xfrm>
            <a:off x="3776453" y="2991150"/>
            <a:ext cx="493769" cy="493769"/>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p:cNvGrpSpPr/>
          <p:nvPr/>
        </p:nvGrpSpPr>
        <p:grpSpPr>
          <a:xfrm>
            <a:off x="3697231" y="2732934"/>
            <a:ext cx="4226955" cy="1015663"/>
            <a:chOff x="5125981" y="2159319"/>
            <a:chExt cx="4226955" cy="1015663"/>
          </a:xfrm>
        </p:grpSpPr>
        <p:sp>
          <p:nvSpPr>
            <p:cNvPr id="24" name="Rectangle 23"/>
            <p:cNvSpPr/>
            <p:nvPr/>
          </p:nvSpPr>
          <p:spPr>
            <a:xfrm>
              <a:off x="5125981" y="2343150"/>
              <a:ext cx="648000" cy="648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25" name="Straight Connector 24"/>
            <p:cNvCxnSpPr/>
            <p:nvPr/>
          </p:nvCxnSpPr>
          <p:spPr>
            <a:xfrm flipV="1">
              <a:off x="5783504" y="2666234"/>
              <a:ext cx="720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26" name="Rectangle 25"/>
            <p:cNvSpPr/>
            <p:nvPr/>
          </p:nvSpPr>
          <p:spPr>
            <a:xfrm>
              <a:off x="6510648" y="2159319"/>
              <a:ext cx="2842288" cy="1015663"/>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lv-LV" sz="2000" dirty="0">
                  <a:solidFill>
                    <a:schemeClr val="accent2"/>
                  </a:solidFill>
                </a:rPr>
                <a:t>GraphQL pakalpojums ar reāllaika datu </a:t>
              </a:r>
              <a:r>
                <a:rPr lang="lv-LV" sz="2000" dirty="0" smtClean="0">
                  <a:solidFill>
                    <a:schemeClr val="accent2"/>
                  </a:solidFill>
                </a:rPr>
                <a:t>sinhronizāciju (API)</a:t>
              </a:r>
            </a:p>
          </p:txBody>
        </p:sp>
      </p:grpSp>
      <p:grpSp>
        <p:nvGrpSpPr>
          <p:cNvPr id="27" name="Group 26"/>
          <p:cNvGrpSpPr/>
          <p:nvPr/>
        </p:nvGrpSpPr>
        <p:grpSpPr>
          <a:xfrm>
            <a:off x="4186733" y="3275150"/>
            <a:ext cx="5185867" cy="1015663"/>
            <a:chOff x="5125981" y="2159320"/>
            <a:chExt cx="5185867" cy="1015663"/>
          </a:xfrm>
        </p:grpSpPr>
        <p:sp>
          <p:nvSpPr>
            <p:cNvPr id="28" name="Rectangle 27"/>
            <p:cNvSpPr/>
            <p:nvPr/>
          </p:nvSpPr>
          <p:spPr>
            <a:xfrm>
              <a:off x="5125981" y="2343150"/>
              <a:ext cx="648000" cy="648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29" name="Straight Connector 28"/>
            <p:cNvCxnSpPr/>
            <p:nvPr/>
          </p:nvCxnSpPr>
          <p:spPr>
            <a:xfrm flipV="1">
              <a:off x="5783504" y="2666234"/>
              <a:ext cx="720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0" name="Rectangle 29"/>
            <p:cNvSpPr/>
            <p:nvPr/>
          </p:nvSpPr>
          <p:spPr>
            <a:xfrm>
              <a:off x="6510648" y="2159320"/>
              <a:ext cx="3801200" cy="1015663"/>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lv-LV" sz="2000" dirty="0">
                  <a:solidFill>
                    <a:schemeClr val="accent2"/>
                  </a:solidFill>
                </a:rPr>
                <a:t>NoSQL datu bāzes pakalpojums, kas atbalsta atslēgas-vērtību un dokumentu datu struktūras</a:t>
              </a:r>
              <a:endParaRPr lang="lv-LV" sz="2000" dirty="0" smtClean="0">
                <a:solidFill>
                  <a:schemeClr val="accent2"/>
                </a:solidFill>
              </a:endParaRPr>
            </a:p>
          </p:txBody>
        </p:sp>
      </p:grpSp>
      <p:grpSp>
        <p:nvGrpSpPr>
          <p:cNvPr id="31" name="Group 30"/>
          <p:cNvGrpSpPr/>
          <p:nvPr/>
        </p:nvGrpSpPr>
        <p:grpSpPr>
          <a:xfrm>
            <a:off x="3457362" y="4029203"/>
            <a:ext cx="5348006" cy="707886"/>
            <a:chOff x="5125981" y="2313208"/>
            <a:chExt cx="5348006" cy="707886"/>
          </a:xfrm>
        </p:grpSpPr>
        <p:sp>
          <p:nvSpPr>
            <p:cNvPr id="32" name="Rectangle 31"/>
            <p:cNvSpPr/>
            <p:nvPr/>
          </p:nvSpPr>
          <p:spPr>
            <a:xfrm>
              <a:off x="5125981" y="2343150"/>
              <a:ext cx="648000" cy="648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33" name="Straight Connector 32"/>
            <p:cNvCxnSpPr/>
            <p:nvPr/>
          </p:nvCxnSpPr>
          <p:spPr>
            <a:xfrm flipV="1">
              <a:off x="5783504" y="2666234"/>
              <a:ext cx="720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4" name="Rectangle 33"/>
            <p:cNvSpPr/>
            <p:nvPr/>
          </p:nvSpPr>
          <p:spPr>
            <a:xfrm>
              <a:off x="6510648" y="2313208"/>
              <a:ext cx="3963339" cy="70788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lv-LV" sz="2000" dirty="0">
                  <a:solidFill>
                    <a:schemeClr val="accent2"/>
                  </a:solidFill>
                </a:rPr>
                <a:t>pakalpojums, kas pārvalda lietotāju autentifikāciju un autorizāciju</a:t>
              </a:r>
              <a:endParaRPr lang="lv-LV" sz="2000" dirty="0" smtClean="0">
                <a:solidFill>
                  <a:schemeClr val="accent2"/>
                </a:solidFill>
              </a:endParaRPr>
            </a:p>
          </p:txBody>
        </p:sp>
      </p:grpSp>
      <p:grpSp>
        <p:nvGrpSpPr>
          <p:cNvPr id="35" name="Group 34"/>
          <p:cNvGrpSpPr/>
          <p:nvPr/>
        </p:nvGrpSpPr>
        <p:grpSpPr>
          <a:xfrm>
            <a:off x="3457362" y="4573675"/>
            <a:ext cx="4800813" cy="707886"/>
            <a:chOff x="5125981" y="2313208"/>
            <a:chExt cx="4800813" cy="707886"/>
          </a:xfrm>
        </p:grpSpPr>
        <p:sp>
          <p:nvSpPr>
            <p:cNvPr id="36" name="Rectangle 35"/>
            <p:cNvSpPr/>
            <p:nvPr/>
          </p:nvSpPr>
          <p:spPr>
            <a:xfrm>
              <a:off x="5125981" y="2343150"/>
              <a:ext cx="648000" cy="648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37" name="Straight Connector 36"/>
            <p:cNvCxnSpPr/>
            <p:nvPr/>
          </p:nvCxnSpPr>
          <p:spPr>
            <a:xfrm flipV="1">
              <a:off x="5783504" y="2666234"/>
              <a:ext cx="720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8" name="Rectangle 37"/>
            <p:cNvSpPr/>
            <p:nvPr/>
          </p:nvSpPr>
          <p:spPr>
            <a:xfrm>
              <a:off x="6510648" y="2313208"/>
              <a:ext cx="3416146" cy="70788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lv-LV" sz="2000" dirty="0">
                  <a:solidFill>
                    <a:schemeClr val="accent2"/>
                  </a:solidFill>
                </a:rPr>
                <a:t>pakalpojums, kas ļauj </a:t>
              </a:r>
              <a:r>
                <a:rPr lang="lv-LV" sz="2000" dirty="0" smtClean="0">
                  <a:solidFill>
                    <a:schemeClr val="accent2"/>
                  </a:solidFill>
                </a:rPr>
                <a:t>izpildīt </a:t>
              </a:r>
              <a:r>
                <a:rPr lang="lv-LV" sz="2000" dirty="0">
                  <a:solidFill>
                    <a:schemeClr val="accent2"/>
                  </a:solidFill>
                </a:rPr>
                <a:t>kodu bez </a:t>
              </a:r>
              <a:r>
                <a:rPr lang="lv-LV" sz="2000" dirty="0" smtClean="0">
                  <a:solidFill>
                    <a:schemeClr val="accent2"/>
                  </a:solidFill>
                </a:rPr>
                <a:t>serveru </a:t>
              </a:r>
              <a:r>
                <a:rPr lang="lv-LV" sz="2000" dirty="0">
                  <a:solidFill>
                    <a:schemeClr val="accent2"/>
                  </a:solidFill>
                </a:rPr>
                <a:t>pārvaldīšanas</a:t>
              </a:r>
              <a:endParaRPr lang="lv-LV" sz="2000" dirty="0" smtClean="0">
                <a:solidFill>
                  <a:schemeClr val="accent2"/>
                </a:solidFill>
              </a:endParaRPr>
            </a:p>
          </p:txBody>
        </p:sp>
      </p:grpSp>
      <p:grpSp>
        <p:nvGrpSpPr>
          <p:cNvPr id="39" name="Group 38"/>
          <p:cNvGrpSpPr/>
          <p:nvPr/>
        </p:nvGrpSpPr>
        <p:grpSpPr>
          <a:xfrm>
            <a:off x="2395603" y="5070153"/>
            <a:ext cx="3320312" cy="707886"/>
            <a:chOff x="5125981" y="2313208"/>
            <a:chExt cx="3320312" cy="707886"/>
          </a:xfrm>
        </p:grpSpPr>
        <p:sp>
          <p:nvSpPr>
            <p:cNvPr id="40" name="Rectangle 39"/>
            <p:cNvSpPr/>
            <p:nvPr/>
          </p:nvSpPr>
          <p:spPr>
            <a:xfrm>
              <a:off x="5125981" y="2343150"/>
              <a:ext cx="648000" cy="64800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41" name="Straight Connector 40"/>
            <p:cNvCxnSpPr/>
            <p:nvPr/>
          </p:nvCxnSpPr>
          <p:spPr>
            <a:xfrm flipV="1">
              <a:off x="5783504" y="2666234"/>
              <a:ext cx="720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42" name="Rectangle 41"/>
            <p:cNvSpPr/>
            <p:nvPr/>
          </p:nvSpPr>
          <p:spPr>
            <a:xfrm>
              <a:off x="6510648" y="2313208"/>
              <a:ext cx="1935645" cy="70788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lv-LV" sz="2000" dirty="0">
                  <a:solidFill>
                    <a:schemeClr val="accent2"/>
                  </a:solidFill>
                </a:rPr>
                <a:t>mērogojama krātuve mākonī</a:t>
              </a:r>
              <a:endParaRPr lang="lv-LV" sz="2000" dirty="0" smtClean="0">
                <a:solidFill>
                  <a:schemeClr val="accent2"/>
                </a:solidFill>
              </a:endParaRPr>
            </a:p>
          </p:txBody>
        </p:sp>
      </p:grpSp>
    </p:spTree>
    <p:extLst>
      <p:ext uri="{BB962C8B-B14F-4D97-AF65-F5344CB8AC3E}">
        <p14:creationId xmlns:p14="http://schemas.microsoft.com/office/powerpoint/2010/main" val="108962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3"/>
                                        </p:tgtEl>
                                      </p:cBhvr>
                                    </p:animEffect>
                                    <p:set>
                                      <p:cBhvr>
                                        <p:cTn id="20" dur="1" fill="hold">
                                          <p:stCondLst>
                                            <p:cond delay="499"/>
                                          </p:stCondLst>
                                        </p:cTn>
                                        <p:tgtEl>
                                          <p:spTgt spid="2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1"/>
                                        </p:tgtEl>
                                      </p:cBhvr>
                                    </p:animEffect>
                                    <p:set>
                                      <p:cBhvr>
                                        <p:cTn id="36" dur="1" fill="hold">
                                          <p:stCondLst>
                                            <p:cond delay="499"/>
                                          </p:stCondLst>
                                        </p:cTn>
                                        <p:tgtEl>
                                          <p:spTgt spid="31"/>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35"/>
                                        </p:tgtEl>
                                      </p:cBhvr>
                                    </p:animEffect>
                                    <p:set>
                                      <p:cBhvr>
                                        <p:cTn id="44" dur="1" fill="hold">
                                          <p:stCondLst>
                                            <p:cond delay="499"/>
                                          </p:stCondLst>
                                        </p:cTn>
                                        <p:tgtEl>
                                          <p:spTgt spid="35"/>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Izmantotās tehnoloģijas [3/4]</a:t>
            </a:r>
            <a:endParaRPr lang="lv-LV" dirty="0"/>
          </a:p>
        </p:txBody>
      </p:sp>
      <p:sp>
        <p:nvSpPr>
          <p:cNvPr id="3" name="Content Placeholder 2"/>
          <p:cNvSpPr>
            <a:spLocks noGrp="1"/>
          </p:cNvSpPr>
          <p:nvPr>
            <p:ph idx="1"/>
          </p:nvPr>
        </p:nvSpPr>
        <p:spPr/>
        <p:txBody>
          <a:bodyPr>
            <a:normAutofit/>
          </a:bodyPr>
          <a:lstStyle/>
          <a:p>
            <a:pPr lvl="0">
              <a:buClr>
                <a:srgbClr val="1CADE4"/>
              </a:buClr>
            </a:pPr>
            <a:r>
              <a:rPr lang="lv-LV" sz="3600" b="1" i="1" dirty="0" smtClean="0">
                <a:solidFill>
                  <a:prstClr val="black">
                    <a:lumMod val="75000"/>
                    <a:lumOff val="25000"/>
                  </a:prstClr>
                </a:solidFill>
              </a:rPr>
              <a:t>Node.js </a:t>
            </a:r>
            <a:r>
              <a:rPr lang="lv-LV" sz="3600" b="1" dirty="0" smtClean="0">
                <a:solidFill>
                  <a:prstClr val="black">
                    <a:lumMod val="75000"/>
                    <a:lumOff val="25000"/>
                  </a:prstClr>
                </a:solidFill>
              </a:rPr>
              <a:t>pakotnes:</a:t>
            </a:r>
            <a:endParaRPr lang="lv-LV" sz="3600" b="1" dirty="0">
              <a:solidFill>
                <a:prstClr val="black">
                  <a:lumMod val="75000"/>
                  <a:lumOff val="25000"/>
                </a:prstClr>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Vue</a:t>
            </a: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Vue Router</a:t>
            </a:r>
            <a:endParaRPr lang="lv-LV" sz="3600" i="1"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Vuex</a:t>
            </a:r>
            <a:endParaRPr lang="lv-LV" sz="3600" i="1" dirty="0">
              <a:solidFill>
                <a:prstClr val="black">
                  <a:lumMod val="75000"/>
                  <a:lumOff val="25000"/>
                </a:prstClr>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AWS Amplify</a:t>
            </a:r>
            <a:endParaRPr lang="lv-LV" sz="3600" i="1"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jsPDF</a:t>
            </a:r>
            <a:endParaRPr lang="lv-LV" sz="3600" i="1"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i="1" dirty="0" smtClean="0">
                <a:solidFill>
                  <a:prstClr val="black"/>
                </a:solidFill>
              </a:rPr>
              <a:t>jsPDF-AutoTable</a:t>
            </a:r>
            <a:endParaRPr lang="lv-LV" sz="3600" i="1" dirty="0">
              <a:solidFill>
                <a:prstClr val="black"/>
              </a:solidFill>
            </a:endParaRPr>
          </a:p>
        </p:txBody>
      </p:sp>
      <p:sp>
        <p:nvSpPr>
          <p:cNvPr id="4" name="Slide Number Placeholder 3"/>
          <p:cNvSpPr>
            <a:spLocks noGrp="1"/>
          </p:cNvSpPr>
          <p:nvPr>
            <p:ph type="sldNum" sz="quarter" idx="12"/>
          </p:nvPr>
        </p:nvSpPr>
        <p:spPr/>
        <p:txBody>
          <a:bodyPr/>
          <a:lstStyle/>
          <a:p>
            <a:fld id="{8E92F15C-7EC7-41AC-A954-7E91DD3E067F}" type="slidenum">
              <a:rPr lang="lv-LV" smtClean="0"/>
              <a:t>7</a:t>
            </a:fld>
            <a:endParaRPr lang="lv-LV"/>
          </a:p>
        </p:txBody>
      </p:sp>
      <p:pic>
        <p:nvPicPr>
          <p:cNvPr id="6" name="Picture 6" descr="https://upload.wikimedia.org/wikipedia/commons/thumb/9/95/Vue.js_Logo_2.svg/1200px-Vue.js_Logo_2.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0737" y="2410818"/>
            <a:ext cx="701081" cy="6076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upload.wikimedia.org/wikipedia/commons/thumb/9/95/Vue.js_Logo_2.svg/1200px-Vue.js_Logo_2.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2089" y="3001795"/>
            <a:ext cx="701081" cy="6076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s://upload.wikimedia.org/wikipedia/commons/thumb/9/95/Vue.js_Logo_2.svg/1200px-Vue.js_Logo_2.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1806" y="3550253"/>
            <a:ext cx="701081" cy="607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boringowl.io/wp-content/uploads/2020/03/AWS-Amplify-300x3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0300" y="3853138"/>
            <a:ext cx="912321" cy="9123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4"/>
          <a:srcRect t="452" r="80265" b="16069"/>
          <a:stretch/>
        </p:blipFill>
        <p:spPr>
          <a:xfrm>
            <a:off x="3181036" y="4572000"/>
            <a:ext cx="478189" cy="684154"/>
          </a:xfrm>
          <a:prstGeom prst="rect">
            <a:avLst/>
          </a:prstGeom>
        </p:spPr>
      </p:pic>
      <p:pic>
        <p:nvPicPr>
          <p:cNvPr id="11" name="Picture 10"/>
          <p:cNvPicPr>
            <a:picLocks noChangeAspect="1"/>
          </p:cNvPicPr>
          <p:nvPr/>
        </p:nvPicPr>
        <p:blipFill rotWithShape="1">
          <a:blip r:embed="rId4"/>
          <a:srcRect t="452" r="80265" b="16069"/>
          <a:stretch/>
        </p:blipFill>
        <p:spPr>
          <a:xfrm>
            <a:off x="5322983" y="5042451"/>
            <a:ext cx="478189" cy="684154"/>
          </a:xfrm>
          <a:prstGeom prst="rect">
            <a:avLst/>
          </a:prstGeom>
        </p:spPr>
      </p:pic>
    </p:spTree>
    <p:extLst>
      <p:ext uri="{BB962C8B-B14F-4D97-AF65-F5344CB8AC3E}">
        <p14:creationId xmlns:p14="http://schemas.microsoft.com/office/powerpoint/2010/main" val="289444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Izmantotās tehnoloģijas [4/4]</a:t>
            </a:r>
            <a:endParaRPr lang="lv-LV" dirty="0"/>
          </a:p>
        </p:txBody>
      </p:sp>
      <p:sp>
        <p:nvSpPr>
          <p:cNvPr id="3" name="Content Placeholder 2"/>
          <p:cNvSpPr>
            <a:spLocks noGrp="1"/>
          </p:cNvSpPr>
          <p:nvPr>
            <p:ph idx="1"/>
          </p:nvPr>
        </p:nvSpPr>
        <p:spPr/>
        <p:txBody>
          <a:bodyPr>
            <a:noAutofit/>
          </a:bodyPr>
          <a:lstStyle/>
          <a:p>
            <a:r>
              <a:rPr lang="lv-LV" sz="3200" dirty="0"/>
              <a:t>Projektā izmantotas vairākas tehnoloģijas, bet galvenās no tām ir </a:t>
            </a:r>
            <a:r>
              <a:rPr lang="lv-LV" sz="3200" i="1" dirty="0"/>
              <a:t>AWS</a:t>
            </a:r>
            <a:r>
              <a:rPr lang="lv-LV" sz="3200" dirty="0"/>
              <a:t> servera pusē un </a:t>
            </a:r>
            <a:r>
              <a:rPr lang="lv-LV" sz="3200" i="1" dirty="0"/>
              <a:t>Vue.js</a:t>
            </a:r>
            <a:r>
              <a:rPr lang="lv-LV" sz="3200" dirty="0"/>
              <a:t> lietotāja saskarnē. Tieši šīs tehnoloģijas tika izmantotas, jo ar tām ir iespējams realizēt šo projektu efektīvi, komunikācija starp servera pusi un lietotāja saskarni ir vienkārša, tās ir mūsdienīgas, bieži atjauninātas, viegli izmantojamas un mērogojamas, kā arī tām ir pieejama izsmeļoša dokumentācija</a:t>
            </a:r>
            <a:r>
              <a:rPr lang="lv-LV" sz="3200" dirty="0" smtClean="0"/>
              <a:t>.</a:t>
            </a:r>
            <a:endParaRPr lang="lv-LV" sz="3200"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8</a:t>
            </a:fld>
            <a:endParaRPr lang="lv-LV" dirty="0"/>
          </a:p>
        </p:txBody>
      </p:sp>
    </p:spTree>
    <p:extLst>
      <p:ext uri="{BB962C8B-B14F-4D97-AF65-F5344CB8AC3E}">
        <p14:creationId xmlns:p14="http://schemas.microsoft.com/office/powerpoint/2010/main" val="3598622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Clr>
                <a:srgbClr val="1CADE4"/>
              </a:buClr>
            </a:pPr>
            <a:r>
              <a:rPr lang="lv-LV" sz="3600" dirty="0" smtClean="0">
                <a:solidFill>
                  <a:schemeClr val="tx1"/>
                </a:solidFill>
                <a:latin typeface="Arial" panose="020B0604020202020204" pitchFamily="34" charset="0"/>
                <a:cs typeface="Arial" panose="020B0604020202020204" pitchFamily="34" charset="0"/>
              </a:rPr>
              <a:t>Objektu panelis, kurā lietotājs var apskatīt, izveidot, mainīt un dzēst objektus. Iespējamie objektu veidi ir </a:t>
            </a:r>
            <a:r>
              <a:rPr lang="lv-LV" sz="3600" b="1" dirty="0" smtClean="0">
                <a:solidFill>
                  <a:schemeClr val="tx1"/>
                </a:solidFill>
                <a:latin typeface="Arial" panose="020B0604020202020204" pitchFamily="34" charset="0"/>
                <a:cs typeface="Arial" panose="020B0604020202020204" pitchFamily="34" charset="0"/>
              </a:rPr>
              <a:t>darbi</a:t>
            </a:r>
            <a:r>
              <a:rPr lang="lv-LV" sz="3600" dirty="0" smtClean="0">
                <a:solidFill>
                  <a:schemeClr val="tx1"/>
                </a:solidFill>
                <a:latin typeface="Arial" panose="020B0604020202020204" pitchFamily="34" charset="0"/>
                <a:cs typeface="Arial" panose="020B0604020202020204" pitchFamily="34" charset="0"/>
              </a:rPr>
              <a:t>, </a:t>
            </a:r>
            <a:r>
              <a:rPr lang="lv-LV" sz="3600" b="1" dirty="0" smtClean="0">
                <a:solidFill>
                  <a:schemeClr val="tx1"/>
                </a:solidFill>
                <a:latin typeface="Arial" panose="020B0604020202020204" pitchFamily="34" charset="0"/>
                <a:cs typeface="Arial" panose="020B0604020202020204" pitchFamily="34" charset="0"/>
              </a:rPr>
              <a:t>materiāli</a:t>
            </a:r>
            <a:r>
              <a:rPr lang="lv-LV" sz="3600" dirty="0" smtClean="0">
                <a:solidFill>
                  <a:schemeClr val="tx1"/>
                </a:solidFill>
                <a:latin typeface="Arial" panose="020B0604020202020204" pitchFamily="34" charset="0"/>
                <a:cs typeface="Arial" panose="020B0604020202020204" pitchFamily="34" charset="0"/>
              </a:rPr>
              <a:t> un </a:t>
            </a:r>
            <a:r>
              <a:rPr lang="lv-LV" sz="3600" b="1" dirty="0" smtClean="0">
                <a:solidFill>
                  <a:schemeClr val="tx1"/>
                </a:solidFill>
                <a:latin typeface="Arial" panose="020B0604020202020204" pitchFamily="34" charset="0"/>
                <a:cs typeface="Arial" panose="020B0604020202020204" pitchFamily="34" charset="0"/>
              </a:rPr>
              <a:t>mehānismi</a:t>
            </a:r>
            <a:r>
              <a:rPr lang="lv-LV" sz="3600" dirty="0" smtClean="0">
                <a:solidFill>
                  <a:schemeClr val="tx1"/>
                </a:solidFill>
              </a:rPr>
              <a:t>.</a:t>
            </a:r>
          </a:p>
          <a:p>
            <a:pPr lvl="0">
              <a:buClr>
                <a:srgbClr val="1CADE4"/>
              </a:buClr>
            </a:pPr>
            <a:r>
              <a:rPr lang="lv-LV" sz="3600" dirty="0" smtClean="0">
                <a:solidFill>
                  <a:schemeClr val="tx1"/>
                </a:solidFill>
                <a:latin typeface="Arial" panose="020B0604020202020204" pitchFamily="34" charset="0"/>
                <a:cs typeface="Arial" panose="020B0604020202020204" pitchFamily="34" charset="0"/>
              </a:rPr>
              <a:t>Izmantojot izveidotos objektus, lietotājs spēj ģenerēt lokālās tāmes.</a:t>
            </a:r>
            <a:endParaRPr lang="lv-LV" sz="36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8E92F15C-7EC7-41AC-A954-7E91DD3E067F}" type="slidenum">
              <a:rPr lang="lv-LV" sz="2400" b="1"/>
              <a:pPr/>
              <a:t>9</a:t>
            </a:fld>
            <a:endParaRPr lang="lv-LV" sz="2400" b="1" dirty="0"/>
          </a:p>
        </p:txBody>
      </p:sp>
      <p:sp>
        <p:nvSpPr>
          <p:cNvPr id="6" name="Title 1"/>
          <p:cNvSpPr>
            <a:spLocks noGrp="1"/>
          </p:cNvSpPr>
          <p:nvPr>
            <p:ph type="title"/>
          </p:nvPr>
        </p:nvSpPr>
        <p:spPr>
          <a:xfrm>
            <a:off x="1097280" y="286603"/>
            <a:ext cx="10058400" cy="1450757"/>
          </a:xfrm>
        </p:spPr>
        <p:txBody>
          <a:bodyPr/>
          <a:lstStyle/>
          <a:p>
            <a:r>
              <a:rPr lang="lv-LV" dirty="0" smtClean="0">
                <a:latin typeface="Arial" panose="020B0604020202020204" pitchFamily="34" charset="0"/>
                <a:cs typeface="Arial" panose="020B0604020202020204" pitchFamily="34" charset="0"/>
              </a:rPr>
              <a:t>Programmatūras apraksts [1/4]</a:t>
            </a:r>
            <a:endParaRPr lang="lv-LV"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640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Programmatūras apraksts [2/4]</a:t>
            </a:r>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t>10</a:t>
            </a:fld>
            <a:endParaRPr lang="lv-LV" dirty="0"/>
          </a:p>
        </p:txBody>
      </p:sp>
      <p:sp>
        <p:nvSpPr>
          <p:cNvPr id="12" name="AutoShape 4" descr="data:image/png;base64,iVBORw0KGgoAAAANSUhEUgAADDQAAAQUCAYAAAA8gagJAAAV1XRFWHRteGZpbGUAJTNDbXhHcmFwaE1vZGVsJTIwZHglM0QlMjIxNDI2JTIyJTIwZHklM0QlMjI3MDUlMjIlMjBncmlkJTNEJTIyMSUyMiUyMGdyaWRTaXplJTNEJTIyMTAlMjIlMjBndWlkZXMlM0QlMjIxJTIyJTIwdG9vbHRpcHMlM0QlMjIxJTIyJTIwY29ubmVjdCUzRCUyMjElMjIlMjBhcnJvd3MlM0QlMjIxJTIyJTIwZm9sZCUzRCUyMjElMjIlMjBwYWdlJTNEJTIyMSUyMiUyMHBhZ2VTY2FsZSUzRCUyMjElMjIlMjBwYWdlV2lkdGglM0QlMjIxNjAwJTIyJTIwcGFnZUhlaWdodCUzRCUyMjkwMCUyMiUyMG1hdGglM0QlMjIwJTIyJTIwc2hhZG93JTNEJTIyMCUyMiUzRSUzQ3Jvb3QlM0UlM0NteENlbGwlMjBpZCUzRCUyMjAlMjIlMkYlM0UlM0NteENlbGwlMjBpZCUzRCUyMjElMjIlMjBwYXJlbnQlM0QlMjIwJTIyJTJGJTNFJTNDbXhDZWxsJTIwaWQlM0QlMjJweXhQLURQbGdIS3hFQnRuckpraC01JTIyJTIwdmFsdWUlM0QlMjJEYXJiczElMjIlMjBzdHlsZSUzRCUyMmh0bWwlM0QxJTNCZm9udFNpemUlM0QyMCUzQmZvbnRTdHlsZSUzRDElM0JmaWxsQ29sb3IlM0QlMjNiMWRkZjAlM0JzdHJva2VDb2xvciUzRCUyMzEwNzM5ZSUzQiUyMiUyMHZlcnRleCUzRCUyMjElMjIlMjBwYXJlbnQlM0QlMjIxJTIyJTNFJTNDbXhHZW9tZXRyeSUyMHglM0QlMjIzMjAlMjIlMjB5JTNEJTIyMjgwJTIyJTIwd2lkdGglM0QlMjIxNjAlMjIlMjBoZWlnaHQlM0QlMjI4MCUyMiUyMGFzJTNEJTIyZ2VvbWV0cnklMjIlMkYlM0UlM0MlMkZteENlbGwlM0UlM0NteENlbGwlMjBpZCUzRCUyMnB5eFAtRFBsZ0hLeEVCdG5ySmtoLTYlMjIlMjB2YWx1ZSUzRCUyMkRhcmJzMiUyMiUyMHN0eWxlJTNEJTIyaHRtbCUzRDElM0Jmb250U2l6ZSUzRDIwJTNCZm9udFN0eWxlJTNEMSUzQmZpbGxDb2xvciUzRCUyM2IxZGRmMCUzQnN0cm9rZUNvbG9yJTNEJTIzMTA3MzllJTNCJTIyJTIwdmVydGV4JTNEJTIyMSUyMiUyMHBhcmVudCUzRCUyMjElMjIlM0UlM0NteEdlb21ldHJ5JTIweCUzRCUyMjU2MCUyMiUyMHklM0QlMjIyODAlMjIlMjB3aWR0aCUzRCUyMjE2MCUyMiUyMGhlaWdodCUzRCUyMjgwJTIyJTIwYXMlM0QlMjJnZW9tZXRyeSUyMiUyRiUzRSUzQyUyRm14Q2VsbCUzRSUzQ214Q2VsbCUyMGlkJTNEJTIycHl4UC1EUGxnSEt4RUJ0bnJKa2gtNyUyMiUyMHZhbHVlJTNEJTIyTWF0ZXJpJUM0JTgxbHMxJTIyJTIwc3R5bGUlM0QlMjJodG1sJTNEMSUzQmZvbnRTaXplJTNEMjAlM0Jmb250U3R5bGUlM0QxJTNCZmlsbENvbG9yJTNEJTIzYjBlM2U2JTNCc3Ryb2tlQ29sb3IlM0QlMjMwZTgwODglM0IlMjIlMjB2ZXJ0ZXglM0QlMjIxJTIyJTIwcGFyZW50JTNEJTIyMSUyMiUzRSUzQ214R2VvbWV0cnklMjB4JTNEJTIyMjAwJTIyJTIweSUzRCUyMjQ0MCUyMiUyMHdpZHRoJTNEJTIyMTYwJTIyJTIwaGVpZ2h0JTNEJTIyODAlMjIlMjBhcyUzRCUyMmdlb21ldHJ5JTIyJTJGJTNFJTNDJTJGbXhDZWxsJTNFJTNDbXhDZWxsJTIwaWQlM0QlMjJweXhQLURQbGdIS3hFQnRuckpraC04JTIyJTIwdmFsdWUlM0QlMjJNYXRlcmklQzQlODFsczIlMjIlMjBzdHlsZSUzRCUyMmh0bWwlM0QxJTNCZm9udFNpemUlM0QyMCUzQmZvbnRTdHlsZSUzRDElM0JmaWxsQ29sb3IlM0QlMjNiMGUzZTYlM0JzdHJva2VDb2xvciUzRCUyMzBlODA4OCUzQiUyMiUyMHZlcnRleCUzRCUyMjElMjIlMjBwYXJlbnQlM0QlMjIxJTIyJTNFJTNDbXhHZW9tZXRyeSUyMHglM0QlMjI0NDAlMjIlMjB5JTNEJTIyNDQwJTIyJTIwd2lkdGglM0QlMjIxNjAlMjIlMjBoZWlnaHQlM0QlMjI4MCUyMiUyMGFzJTNEJTIyZ2VvbWV0cnklMjIlMkYlM0UlM0MlMkZteENlbGwlM0UlM0NteENlbGwlMjBpZCUzRCUyMnB5eFAtRFBsZ0hLeEVCdG5ySmtoLTklMjIlMjB2YWx1ZSUzRCUyMk1laCVDNCU4MW5pc21zMSUyMiUyMHN0eWxlJTNEJTIyaHRtbCUzRDElM0Jmb250U2l6ZSUzRDIwJTNCZm9udFN0eWxlJTNEMSUzQmZpbGxDb2xvciUzRCUyM2QwY2VlMiUzQnN0cm9rZUNvbG9yJTNEJTIzNTY1MTdlJTNCJTIyJTIwdmVydGV4JTNEJTIyMSUyMiUyMHBhcmVudCUzRCUyMjElMjIlM0UlM0NteEdlb21ldHJ5JTIweCUzRCUyMjY4MCUyMiUyMHklM0QlMjI0NDAlMjIlMjB3aWR0aCUzRCUyMjE2MCUyMiUyMGhlaWdodCUzRCUyMjgwJTIyJTIwYXMlM0QlMjJnZW9tZXRyeSUyMiUyRiUzRSUzQyUyRm14Q2VsbCUzRSUzQ214Q2VsbCUyMGlkJTNEJTIycHl4UC1EUGxnSEt4RUJ0bnJKa2gtMTclMjIlMjB2YWx1ZSUzRCUyMkRhcmJzMyUyMiUyMHN0eWxlJTNEJTIyaHRtbCUzRDElM0Jmb250U2l6ZSUzRDIwJTNCZm9udFN0eWxlJTNEMSUzQmZpbGxDb2xvciUzRCUyM2IxZGRmMCUzQnN0cm9rZUNvbG9yJTNEJTIzMTA3MzllJTNCJTIyJTIwdmVydGV4JTNEJTIyMSUyMiUyMHBhcmVudCUzRCUyMjElMjIlM0UlM0NteEdlb21ldHJ5JTIweCUzRCUyMjgwMCUyMiUyMHklM0QlMjIyODAlMjIlMjB3aWR0aCUzRCUyMjE2MCUyMiUyMGhlaWdodCUzRCUyMjgwJTIyJTIwYXMlM0QlMjJnZW9tZXRyeSUyMiUyRiUzRSUzQyUyRm14Q2VsbCUzRSUzQ214Q2VsbCUyMGlkJTNEJTIycHl4UC1EUGxnSEt4RUJ0bnJKa2gtMTglMjIlMjB2YWx1ZSUzRCUyMiUyMiUyMHN0eWxlJTNEJTIyZWRnZVN0eWxlJTNEb3J0aG9nb25hbEVkZ2VTdHlsZSUzQmh0bWwlM0QxJTNCZW5kQXJyb3clM0Rub25lJTNCZWxib3clM0R2ZXJ0aWNhbCUzQnN0YXJ0QXJyb3clM0RibG9jayUzQnN0YXJ0RmlsbCUzRDElM0JzdHJva2VDb2xvciUzRCUyMzU0NUI2NCUzQnJvdW5kZWQlM0QwJTNCZm9udFNpemUlM0QyMCUzQmV4aXRYJTNEMC41JTNCZXhpdFklM0QwJTNCZXhpdER4JTNEMCUzQmV4aXREeSUzRDAlM0JlbnRyeVglM0QwLjUlM0JlbnRyeVklM0QxJTNCZW50cnlEeCUzRDAlM0JlbnRyeUR5JTNEMCUzQnN0cm9rZVdpZHRoJTNEMiUzQiUyMiUyMGVkZ2UlM0QlMjIxJTIyJTIwcGFyZW50JTNEJTIyMSUyMiUyMHNvdXJjZSUzRCUyMnB5eFAtRFBsZ0hLeEVCdG5ySmtoLTclMjIlMjB0YXJnZXQlM0QlMjJweXhQLURQbGdIS3hFQnRuckpraC01JTIyJTNFJTNDbXhHZW9tZXRyeSUyMHdpZHRoJTNEJTIyMTAwJTIyJTIwcmVsYXRpdmUlM0QlMjIxJTIyJTIwYXMlM0QlMjJnZW9tZXRyeSUyMiUzRSUzQ214UG9pbnQlMjB4JTNEJTIyNTMwJTIyJTIweSUzRCUyMjM3MCUyMiUyMGFzJTNEJTIyc291cmNlUG9pbnQlMjIlMkYlM0UlM0NteFBvaW50JTIweCUzRCUyMjYzMCUyMiUyMHklM0QlMjIzNzAlMjIlMjBhcyUzRCUyMnRhcmdldFBvaW50JTIyJTJGJTNFJTNDJTJGbXhHZW9tZXRyeSUzRSUzQyUyRm14Q2VsbCUzRSUzQ214Q2VsbCUyMGlkJTNEJTIycHl4UC1EUGxnSEt4RUJ0bnJKa2gtMTklMjIlMjB2YWx1ZSUzRCUyMiUyMiUyMHN0eWxlJTNEJTIyZWRnZVN0eWxlJTNEb3J0aG9nb25hbEVkZ2VTdHlsZSUzQmh0bWwlM0QxJTNCZW5kQXJyb3clM0Rub25lJTNCZWxib3clM0R2ZXJ0aWNhbCUzQnN0YXJ0QXJyb3clM0RibG9jayUzQnN0YXJ0RmlsbCUzRDElM0JzdHJva2VDb2xvciUzRCUyMzU0NUI2NCUzQnJvdW5kZWQlM0QwJTNCZm9udFNpemUlM0QyMCUzQmV4aXRYJTNEMC41JTNCZXhpdFklM0QwJTNCZXhpdER4JTNEMCUzQmV4aXREeSUzRDAlM0JlbnRyeVglM0QwLjUlM0JlbnRyeVklM0QxJTNCZW50cnlEeCUzRDAlM0JlbnRyeUR5JTNEMCUzQnN0cm9rZVdpZHRoJTNEMiUzQiUyMiUyMGVkZ2UlM0QlMjIxJTIyJTIwcGFyZW50JTNEJTIyMSUyMiUyMHNvdXJjZSUzRCUyMnB5eFAtRFBsZ0hLeEVCdG5ySmtoLTglMjIlMjB0YXJnZXQlM0QlMjJweXhQLURQbGdIS3hFQnRuckpraC01JTIyJTNFJTNDbXhHZW9tZXRyeSUyMHdpZHRoJTNEJTIyMTAwJTIyJTIwcmVsYXRpdmUlM0QlMjIxJTIyJTIwYXMlM0QlMjJnZW9tZXRyeSUyMiUzRSUzQ214UG9pbnQlMjB4JTNEJTIyMjkwJTIyJTIweSUzRCUyMjQ1MCUyMiUyMGFzJTNEJTIyc291cmNlUG9pbnQlMjIlMkYlM0UlM0NteFBvaW50JTIweCUzRCUyMjQxMCUyMiUyMHklM0QlMjIzNzAlMjIlMjBhcyUzRCUyMnRhcmdldFBvaW50JTIyJTJGJTNFJTNDJTJGbXhHZW9tZXRyeSUzRSUzQyUyRm14Q2VsbCUzRSUzQ214Q2VsbCUyMGlkJTNEJTIycHl4UC1EUGxnSEt4RUJ0bnJKa2gtMjAlMjIlMjB2YWx1ZSUzRCUyMiUyMiUyMHN0eWxlJTNEJTIyZWRnZVN0eWxlJTNEb3J0aG9nb25hbEVkZ2VTdHlsZSUzQmh0bWwlM0QxJTNCZW5kQXJyb3clM0Rub25lJTNCZWxib3clM0R2ZXJ0aWNhbCUzQnN0YXJ0QXJyb3clM0RibG9jayUzQnN0YXJ0RmlsbCUzRDElM0JzdHJva2VDb2xvciUzRCUyMzU0NUI2NCUzQnJvdW5kZWQlM0QwJTNCZm9udFNpemUlM0QyMCUzQmVudHJ5WCUzRDAuNSUzQmVudHJ5WSUzRDElM0JlbnRyeUR4JTNEMCUzQmVudHJ5RHklM0QwJTNCc3Ryb2tlV2lkdGglM0QyJTNCZXhpdFglM0QwLjUlM0JleGl0WSUzRDAlM0JleGl0RHglM0QwJTNCZXhpdER5JTNEMCUzQiUyMiUyMGVkZ2UlM0QlMjIxJTIyJTIwcGFyZW50JTNEJTIyMSUyMiUyMHNvdXJjZSUzRCUyMnB5eFAtRFBsZ0hLeEVCdG5ySmtoLTglMjIlMjB0YXJnZXQlM0QlMjJweXhQLURQbGdIS3hFQnRuckpraC02JTIyJTNFJTNDbXhHZW9tZXRyeSUyMHdpZHRoJTNEJTIyMTAwJTIyJTIwcmVsYXRpdmUlM0QlMjIxJTIyJTIwYXMlM0QlMjJnZW9tZXRyeSUyMiUzRSUzQ214UG9pbnQlMjB4JTNEJTIyNTYwJTIyJTIweSUzRCUyMjM5MCUyMiUyMGFzJTNEJTIyc291cmNlUG9pbnQlMjIlMkYlM0UlM0NteFBvaW50JTIweCUzRCUyMjQxMCUyMiUyMHklM0QlMjIzNzAlMjIlMjBhcyUzRCUyMnRhcmdldFBvaW50JTIyJTJGJTNFJTNDJTJGbXhHZW9tZXRyeSUzRSUzQyUyRm14Q2VsbCUzRSUzQ214Q2VsbCUyMGlkJTNEJTIycHl4UC1EUGxnSEt4RUJ0bnJKa2gtMjElMjIlMjB2YWx1ZSUzRCUyMiUyMiUyMHN0eWxlJTNEJTIyZWRnZVN0eWxlJTNEb3J0aG9nb25hbEVkZ2VTdHlsZSUzQmh0bWwlM0QxJTNCZW5kQXJyb3clM0Rub25lJTNCZWxib3clM0R2ZXJ0aWNhbCUzQnN0YXJ0QXJyb3clM0RibG9jayUzQnN0YXJ0RmlsbCUzRDElM0JzdHJva2VDb2xvciUzRCUyMzU0NUI2NCUzQnJvdW5kZWQlM0QwJTNCZm9udFNpemUlM0QyMCUzQmV4aXRYJTNEMC41JTNCZXhpdFklM0QwJTNCZXhpdER4JTNEMCUzQmV4aXREeSUzRDAlM0JlbnRyeVglM0QwLjUlM0JlbnRyeVklM0QxJTNCZW50cnlEeCUzRDAlM0JlbnRyeUR5JTNEMCUzQnN0cm9rZVdpZHRoJTNEMiUzQiUyMiUyMGVkZ2UlM0QlMjIxJTIyJTIwcGFyZW50JTNEJTIyMSUyMiUyMHNvdXJjZSUzRCUyMnB5eFAtRFBsZ0hLeEVCdG5ySmtoLTklMjIlMjB0YXJnZXQlM0QlMjJweXhQLURQbGdIS3hFQnRuckpraC02JTIyJTNFJTNDbXhHZW9tZXRyeSUyMHdpZHRoJTNEJTIyMTAwJTIyJTIwcmVsYXRpdmUlM0QlMjIxJTIyJTIwYXMlM0QlMjJnZW9tZXRyeSUyMiUzRSUzQ214UG9pbnQlMjB4JTNEJTIyNTMwJTIyJTIweSUzRCUyMjQ1MCUyMiUyMGFzJTNEJTIyc291cmNlUG9pbnQlMjIlMkYlM0UlM0NteFBvaW50JTIweCUzRCUyMjQxMCUyMiUyMHklM0QlMjIzNzAlMjIlMjBhcyUzRCUyMnRhcmdldFBvaW50JTIyJTJGJTNFJTNDJTJGbXhHZW9tZXRyeSUzRSUzQyUyRm14Q2VsbCUzRSUzQyUyRnJvb3QlM0UlM0MlMkZteEdyYXBoTW9kZWwlM0Wytbe7AAAgAElEQVR4XuzdedytY70/8O+2SxIZ6miQQxRCSQkpiVRSJxpRInJwDGWWoexk2DJnSJKpgVBUjqNOpTlSaXCUkpMpJ8T2s5Nk83vdu2drY+/nudd61n2t61rX+/mr18u9ruH9vZ796vN91rXWlPBDgAABAgQIECBAgAABAgQIECBAgAABAgQIECBAgAABAgQIECBAgAABAgQIECBAgAABAgQIEEgsMCXxfKYjQIAAAQIECBAgQIAAAQIECBAgQIAAAQIECBAgQIAAAQIECBAgQIAAAQIECBAgQIAAAQIECIQLDQ4BAQIECBAgQIAAAQIECBAgQIAAAQIECBAgQIAAAQIECBAgQIAAAQIECBAgQIAAAQIECBAgkFzAhYbk5CYkQIAAAQIECBAgQIAAAQIECBAgQIAAAQIECBAgQIAAAQIECBAgQIAAAQIECBAgQIAAAQIEXGhwBggQIECAAAECBAgQIECAAAECBAgQIECAAAECBAgQIECAAAECBAgQIECAAAECBAgQIECAAIHkAi40JCc3IQECBAgQIECAAAECBAgQIECAAAECBAgQIECAAAECBAgQIECAAAECBAgQIECAAAECBAgQIOBCgzNAgAABAgQIECBAgAABAgQIECBAgAABAgQIECBAgAABAgQIECBAgAABAgQIECBAgAABAgQIJBdwoSE5uQkJECBAgAABAgQIECBAgAABAgQIECBAgAABAgQIECBAgAABAgQIECBAgAABAgQIECBAgAABFxqcAQIECBAgQIAAAQIECBAgQIAAAQIECBAgQIAAAQIECBAgQIAAAQIECBAgQIAAAQIECBAgQCC5gAsNyclNSIAAAQIECBAgQIAAAQIECBAgQIAAAQIECBAgQIAAAQIECBAgQIAAAQIECBAgQIAAAQIECLjQ4AwQIECAAAECBAgQIECAAAECBAgQIECAAAECBAgQIECAAAECBAgQIECAAAECBAgQIECAAAECyQVcaEhObkICBAgQIECAAAECBAgQIECAAAECBAgQIECAAAECBAgQIECAAAECBAgQIECAAAECBAgQIEDAhQZngAABAgQIECBAgAABAgQIECBAgAABAgQIECBAgAABAgQIECBAgAABAgQIECBAgAABAgQIEEgu4EJDcnITEiBAgAABAgQIECBAgAABAgQIECBAgAABAgQIECBAgAABAgQIECBAgAABAgQIECBAgAABAi40OAMECBAgQIAAAQIECBAgQIAAAQIECBAgQIAAAQIECBAgQIAAAQIECBAgQIAAAQIECBAgQIBAcgEXGpKTm5AAAQIECBAgQIAAAQIECBAgQIAAAQIECBAgQIAAAQIECBAgQIAAAQIECBAgQIAAAQIECBBwocEZIECAAAECBAgQIECAAAECBAgQIECAAAECBAgQIECAAAECBAgQIECAAAECBAgQIECAAAECBJILuNCQnNyEBAgQIECAAAECBAgQIECAAAECBAgQIECAAAECBAgQIECAAAECBAgQIECAAAECBAgQIECAgAsNzgABAgQIECBAgAABAgQIECBAgAABAgQIECBAgAABAgQIECBAgAABAgQIECBAgAABAgQIECCQXMCFhuTkJiRAgAABAgQIECBAgAABAgQIECBAgAABAgQIECBAgAABAgQIECBAgAABAgQIECBAgAABAgRcaHAGCBAgQIAAAQIECBAgQIAAAQIECBAgQIAAAQIECBAgQIAAAQIECBAgQIAAAQIECBAgQIAAgeQCLjQkJzchAQIECBAgQIAAAQIECBAgQIAAAQIECBAgQIAAAQIECBAgQIAAAQIECBAgQIAAAQIECBAg4EKDM0CAAAECBAgQIECAAAECBAgQIECAAAECBAgQIECAAAECBAgQIECAAAECBAgQIECAAAECBAgkF3ChITm5CQkQIECAAAECBAgQIECAAAECBAgQIECAAAECBAgQIECAAAECBAgQIECAAAECBAgQIECAAAEXGpwBAgQIECBAgAABAgQIECBAgAABAgQIECBAgAABAgQIECBAgAABAgQIECBAgAABAgQIECBAILmACw3JyU1IgAABAgQIECBAgAABAgQIECBAgAABAgQIECBAgAABAgQIECBAgAABAgQIECBAgAABAgQIuNDgDBAgQIAAAQIECBAgQIAAAQIECBAgQIAAAQIECBAgQIAAAQIECBAgQIAAAQIECBAgQIAAAQLJBVxoSE5uQgIECBAgQIAAAQIECBAgQIAAAQIECBAgQIAAAQIECBAgQIAAAQIECBAgQIAAAQIECBAgQMCFBmeAAAECBAgQIECAAAECBAgQIECAAAECBAgQIECAAAECBAgQIECAAAECBAgQIECAAAECBAgQSC7gQkNychMSIECAAAECBAgQIECAAAECBAgQIECAAAECBAgQIECAAAECBAgQIECAAAECBAgQIECAAAECLjQ4AwQIECBAgAABAgQIECBAgAABAgQIECBAgAABAgQIECBAgAABAgQIECBAgAABAgQIECBAgEByARcakpObkAABAgQIECBAgAABAgQIECBAgAABAgQIECBAgAABAgQIECBAgAABAgQIECBAgAABAgQIEHChwRkgQIAAAQIECBAgQIAAAQIECBAgQIAAAQIECBAgQIAAAQIECBAgQIAAAQIECBAgQIAAAQIEkgu40JCc3IQECBAgQIAAAQIECBAgQIAAAQIECBAgQIAAAQIECBAgQIAAAQIECBAgQIAAAQIECBAgQICACw3OAAECBAgQIECAAAECBAgQIECAAAECBAgQIECAAAECBAgQIECAAAECBAgQIECAAAECBAgQIJBcwIWG5OQmJECAAAECBAgQIECAAAECBAgQIECAAAECBAgQIECAAAECBAgQIECAAAECBAgQIECAAAECBFxocAYIECBAgAABAgQIECBAgAABAgQIECBAgAABAgQIECBAgAABAgQIECBAgAABAgQIECBAgACB5AIuNCQnNyEBAgQIECBAgAABAgQIECBAgAABAgQIECBAgAABAgQIECBAgAABAgQIECBAgAABAgQIECDgQoMzQIAAAQIECBAgQIAAAQIECBAgQIAAAQIECBAgQIAAAQIECBAgQIAAAQIECBAgQIAAAQIECCQXcKEhObkJCRAgQIAAAQIECBAgQIAAAQIECBAgQIAAAQIECBAgQIAAAQIECBAgQIAAAQIECBAgQIAAARcanAECBAgQIEDgcQKL73XGw1gIECBAgAABAgTqFZhxzHZ6RvWW384JVCUg/1ZVbpslQIAAAQIECDxOQP51KAgQqEVA/q2l0vZJgAABAgQIEJi3QO751x+nnVwCBAgQIEDgcQIaWg4FAQIECBAgQKBugdwbWnVXx+4JEBikgPw7SE1jESBAgAABAgTKE5B/y6uZFRMg0J+A/Nufm1cRIECAAAECBEZFIPf860LDqJw0+yBAgAABAgMU0NAaIKahCBAgQIAAAQIFCuTe0CqQ1JIJEMhUQP7NtDCWRYAAAQIECBBIJCD/JoI2DQECQxeQf4deAgsgQIAAAQIECAxVIPf860LDUI+HyQkQIECAQJ4CGlp51sWqCBAgQIAAAQKpBHJvaKVyMA8BAqMvIP+Ofo3tkAABAgQIECAwnoD863wQIFCLgPxbS6XtkwABAgQIECAwb4Hc868LDU4uAQIECBAg8DiBxza0zt75rZQIECBAgAABAgRGWGCbU770qN3l3tAa4VLYGgECiQXk38TgpiNAgAABAgQIDFlA/h1yAUxPgMDQBOTfodGbmAABAgQIECAwFIHS8q8LDUM5JiYlQIAAAQJ5C2ho5V0fqyNAgAABAgQIDFqgtIbWoPdvPAIE6hWQf+utvZ0TIECAAAECdQrIv3XW3a4JEIiQf50CAgQIECBAgEBdAqXlXxca6jqfdkuAAAECBFoJaGi1YvIQAQIECBAgQGBkBEpraI0MvI0QIDB0Afl36CWwAAIECBAgQIBAUgH5Nym3yQgQyEhA/s2oGJZCgAABAgQIEEggUFr+daEhwaEwBQECBAgQKE1AQ6u0ilkvAQIECBAgQGByAqU1tCa3W68mQIDAPwXkX6eBAAECBAgQIFCXgPxbV73tlgAB+dcZIECAAAECBAjUKlBa/nWhodaTat8ECBAgQGAcAW/ocDwIECBAgAABAnUJlNbQqqs6dkuAQJcC8m+XusYmQIAAAQIECOQnIP/mVxMrIkAgjYD8m8bZLAQIECBAgACBXARKy78uNORycqyDAAECBAhkJKChlVExLIUAAQIECBAgkECgtIZWAhJTECBQiYD8W0mhbZMAAQIECBAgMCYg/zoKBAjUKiD/1lp5+yZAgAABAgRqFSgt/7rQUOtJtW8CBAgQIDCOgIaW40GAAAECBAgQqEugtIZWXdWxWwIEuhSQf7vUNTYBAgQIECBAID8B+Te/mlgRAQJpBOTfNM5mIUCAAAECBAjkIlBa/nWhIZeTYx0ECBAgQCAjAQ2tjIphKQQIECBAgACBBAKlNbQSkJiCAIFKBOTfSgptmwQIECBAgACBMQH511EgQKBWAfm31srbNwECBAgQIFCrQGn514WGWk+qfRMgQIAAgXEENLQcDwIECBAgQIBAXQKlNbTqqo7dEiDQpYD826WusQkQIECAAAEC+QnIv/nVxIoIEEgjIP+mcTYLAQIECBAgQCAXgdLyrwsNuZwc6yBAgAABAhkJaGhlVAxLIUCAAAECBAgkECitoZWAxBQECFQiIP9WUmjbJECAAAECBAiMCci/jgIBArUKyL+1Vt6+CRAgQIAAgVoFSsu/LjTUelLtmwABAgQIjCOgoeV4ECBAgAABAgTqEiitoVVXdeyWAIEuBeTfLnWNTYAAAQIECBDIT0D+za8mVkSAQBoB+TeNs1kIECBAgAABArkIlJZ/XWjI5eRYBwECBAgQyEhAQyujYlgKAQIECBAgQCCBQGkNrQQkpiBAoBIB+beSQtsmAQIECBAgQGBMQP51FAgQqFVA/q218vZNgAABAgQI1CpQWv51oaHWk2rfBAgQIEBgHAENLceDAAECBAgQIFCXQGkNrbqqY7cECHQpIP92qWtsAgQIECBAgEB+AvJvfjWxIgIE0gjIv2mczUKAAAECBAgQyEWgtPzrQkMuJ8c6CBAgQIBARgIaWhkVw1IIECBAgAABAgkESmtoJSAxBQEClQjIv5UU2jYJECBAgAABAmMC8q+jQIBArQLyb62Vt28CBAgQIECgVoHS8q8LDbWeVPsmQIAAAQLjCGhoOR4ECBAgQIAAgboESmto1VUduyVAoEsB+bdLXWMTIECAAAECBPITkH/zq4kVESCQRkD+TeNsFgIECBAgQIBALgKl5V8XGnI5OdZBgAABAgQyEtDQyqgYlkKAAAECBAgQSCBQWkMrAYkpCBCoRED+raTQtkmAAAECBAgQGBOQfx0FAgRqFZB/a628fRMgQIAAAQK1CpSWf11oqPWk2jcBAgQIEBhHQEPL8SBAgAABAgQI1CVQWkOrrurYLQECXQrIv13qGpsAAQIECBAgkJ+A/JtfTayIAIE0AvJvGmezECBAgAABAgRyESgt/7rQkMvJsQ4CBAgQIJCRgIZWRsWwFAIECBAgQIBAAoHSGloJSExBgEAlAvJvJYW2TQIECBAgQIDAmID86ygQIFCrgPxba+XtmwABAgQIEKhVoLT860JDrSfVvgkQIECAwDgCGlqOBwECBAgQIECgLoHSGlp1VcduCRDoUkD+7VLX2AQIECBAgACB/ATk3/xqYkUECKQRkH/TOJuFAAECBAgQIJCLQGn514WGXE6OdRAgQIAAgYwENLQyKoalECBAgAABAgQSCJTW0EpAYgoCBCoRkH8rKbRtEiBAgAABAgTGBORfR4EAgVoF5N9aK2/fBAgQIECAQK0CpeVfFxpqPan2TYAAAQIExhHQ0HI8CBAgQIAAAQJ1CZTW0KqrOnZLgECXAvJvl7rGJkCAAAECBAjkJyD/5lcTKyJAII2A/JvG2SwECBAgQIAAgVwESsu/LjTkcnKsgwABAgQIZCSgoZVRMSyFAAECBAgQIJBAoLSGVgISUxAgUImA/FtJoW2TAAECBAgQIDAmIP86CgQI1Cog/9ZaefsmQIAAAQIEahUoLf+60FDrSbVvAgQIECAwjoCGluNBgAABAgQIEKhLoLSGVl3VsVsCBLoUkH+71DU2AQIECBAgQCA/Afk3v5pYEQECaQTk3zTOZiFAgAABAgQI5CJQWv51oSGXk2MdBAgQIEAgIwENrYyKYSkECBAgQIAAgQQCpTW0EpCYggCBSgTk30oKbZsECBAgQIAAgTEB+ddRIECgVgH5t9bK2zcBAgQIECBQq0Bp+deFhlpPqn0TIECAAIFxBDS0HA8CBAgQIECAQF0CpTW06qqO3RIg0KWA/NulrrEJECBAgAABAvkJyL/51cSKCBBIIyD/pnE2CwECBAgQIEAgF4HS8q8LDbmcHOsgQIAAAQIZCWhoZVQMSyFAgAABAgQIJBAoraGVgMQUBAhUIiD/VlJo2yRAgAABAgQIjAnIv44CAQK1Csi/tVbevgkQIECAAIFaBUrLvy401HpS7ZsAAQIECIwjoKHleBAgQIAAAQIE6hIoraFVV3XslgCBLgXk3y51jU2AAAECBAgQyE9A/s2vJlZEgEAaAfk3jbNZCBAgQIAAAQK5CJSWf11oyOXkWAcBAgQIEMhIQEMro2JYCgECBAgQIEAggUBpDa0EJKYgQKASAfm3kkLbJgECBAgQIEBgTED+dRQIEKhVQP6ttfL2TYAAAQIECNQqUFr+daGh1pNq3wQIECBAYBwBDS3HgwABAgQIECBQl0BpDa26qmO3BAh0KSD/dqlrbAIECBAgQIBAfgLyb341sSICBNIIyL9pnM1CgAABAgQIEMhFoLT860JDLifHOggQIECAQEYCGloZFcNSCBAgQIAAAQIJBEpraCUgMQUBApUIyL+VFNo2CRAgQIAAAQJjAvKvo0CAQK0C8m+tlbdvAgQIECBAoFaB0vKvCw21nlT7JkCAAAEC4whoaDkeBAgQIECAAIG6BEpraNVVHbslQKBLAfm3S11jEyBAgAABAgTyE5B/86uJFREgkEZA/k3jbBYCBAgQIECAQC4CpeVfFxpyOTnWQYAAAQIEMhLQ0MqoGJZCgAABAgQIEEggUFpDKwGJKQgQqERA/q2k0LZJgAABAgQIEBgTkH8dBQIEahWQf2utvH0TIECAAAECtQqUln9daKj1pNo3AQIECBAYR0BDy/EgQIAAAQIECNQlUFpDq67q2C0BAl0KyL9d6hqbAAECBAgQIJCfgPybX02siACBNALybxpnsxAgQIAAAQIEchEoLf+60JDLybEOAgQIECCQkYCGVkbFsBQCBAgQIECAQAKB0hpaCUhMQYBAJQLybyWFtk0CBAgQIECAwJiA/OsoECBQq4D8W2vl7ZsAAQIECBCoVaC0/OtCQ60n1b4JECBAgMA4AhpajgcBAgQIECBAoC6B0hpadVXHbgkQ6FJA/u1S19gECBAgQIAAgfwE5N/8amJFBAikEZB/0zibhQABAgQIECCQi0Bp+deFhlxOjnUQIECAAIGMBDS0MiqGpRAgQIAAAQIEEgiU1tBKQGIKAgQqEZB/Kym0bRIgQIAAAQIExgTkX0eBAIFaBeTfWitv3wQIECBAgECtAqXlXxcaaj2p9k2AAAECBMYR0NByPAgQIECAAAECdQmU1tCqqzp2S4BAlwLyb5e6xiZAgAABAgQI5Ccg/+ZXEysiQCCNgPybxtksBAgQIECAAIFcBErLvy405HJyrIMAAQIECGQkoKGVUTEshQABAgQIECCQQKC0hlYCElMQIFCJgPxbSaFtkwABAgQIECAwJiD/OgoECNQqIP/WWnn7JkCAAAECBGoVKC3/utBQ60m1bwIECBAgMI6AhpbjQYAAAQIECBCoS6C0hlZd1bFbAgS6FJB/u9Q1NgECBAgQIEAgPwH5N7+aWBEBAmkE5N80zmYhQIAAAQIECOQiUFr+daEhl5NjHQQIECBAICMBDa2MimEpBAgQIECAAIEEAqU1tBKQmIIAgUoE5N9KCm2bBAgQIECAAIExAfnXUSBAoFYB+bfWyts3AQIECBAgUKtAafnXhYZaT6p9EyBAgACBcQQ0tBwPAgQIECBAgEBdAqU1tOqqjt0SINClgPzbpa6xCRAgQIAAAQL5Cci/+dXEiggQSCMg/6ZxNgsBAgQIECBAIBeB0vKvCw25nBzrIECAAAECGQloaGVUDEshQIAAAQIECCQQKK2hlYDEFAQIVCIg/1ZSaNskQIAAAQIECIwJyL+OAgECtQrIv7VW3r4JECBAgACBWgVKy78uNNR6Uu2bAAECBAiMI6Ch5XgQIECAAAECBOoSKK2hVVd17JYAgS4F5N8udY1NgAABAgQIEMhPQP7NryZWRIBAGgH5N42zWQgQIECAAAECuQiUln9daMjl5FgHAQIECBDISEBDK6NiWAoBAgQIECBAIIFAaQ2tBCSmIECgEgH5t5JC2yYBAgQIECBAYExA/nUUCBCoVUD+rbXy9k2AAAECBAjUKlBa/nWhodaTat8ECBAgQGAcAQ0tx4MAAQIECBAgUJdAaQ2tuqpjtwQIdCkg/3apa2wCBAgQIECAQH4C8m9+NbEiAgTSCMi/aZzNQoAAAQIECBDIRaC0/OtCQy4nxzoIECBAgEBGAhpaGRXDUggQIECAAAECCQRKa2glIDEFAQKVCMi/lRTaNgkQIECAAAECYwLyr6NAgECtAvJvrZW3bwIECBAgQKBWgdLyrwsNtZ5U+yZAgAABAuMIaGg5HgQIECBAgACBugRKa2jVVR27JUCgSwH5t0tdYxMgQIAAAQIE8hOQf/OriRURIJBGQP5N42wWAgQIECBAgEAuAqXlXxcacjk51kGAAAECBDIS0NDKqBiWQoAAAQIECBBIIFBaQysBiSkIEKhEQP6tpNC2SYAAAQIECBAYE5B/HQUCBGoVkH9rrbx9EyBAgAABArUKlJZ/XWio9aTaNwECBAgQGEdAQ8vxIECAAAECBAjUJVBaQ6uu6tgtAQJdCsi/XeoamwABAgQIECCQn4D8m19NrIgAgTQC8m8aZ7MQIECAAAECBHIRKC3/utCQy8mxDgIECBAgkJGAhlZGxbAUAgQIECBAgEACgdIaWglITEGAQCUC8m8lhbZNAgQIECBAgMCYgPzrKBAgUKuA/Ftr5e2bAAECBAgQqFWgtPzrQkOtJ9W+CRAgQIDAOAIaWo4HAQIECBAgQKAugdIaWnVVx24JEOhSQP7tUtfYBAgQIECAAIH8BOTf/GpiRQQIpBGQf9M4m4UAAQIECBAgkItAafnXhYZcTo51ECBAgACBjAQ0tDIqhqUQIECAAAECBBIIlNbQSkBiCgIEKhGQfysptG0SIECAAAECBMYE5F9HgQCBWgXk31orb98ECBAgQIBArQKl5V8XGmo9qfZNgAABAgTGEdDQcjwIECBAgAABAnUJlNbQqqs6dkuAQJcC8m+XusYmQIAAAQIECOQnIP/mVxMrIkAgjYD8m8bZLAQIECBAgACBXARKy78uNORycqyDAAECBAhkJKChlVExLIUAAQIECBAgkECgtIZWAhJTECBQiYD8W0mhbZMAAQIECBAgMCYg/zoKBAjUKiD/1lp5+yZAgAABAgRqFSgt/7rQUOtJtW8CBAgQIDCOgIaW40GAAAECBAgQqEugtIZWXdWxWwIEuhSQf7vUNTYBAgQIECBAID8B+Te/mlgRAQJpBOTfNM5mIUCAAAECBAjkIlBa/nWhIZeTYx0ECBAgQCAjAQ2tjIphKQQIECBAgACBBAKlNbQSkJiCAIFKBOTfSgptmwQIECBAgACBMQH511EgQKBWAfm31srbNwECBAgQIFCrQGn514WGWk+qfRMgQIAAgXEENLQcDwIECBAgQIBAXQKlNbTqqo7dEiDQpYD826WusQkQIECAAAEC+QnIv/nVxIoIEEgjIP+mcTYLAQIECBAgQCAXgdLyrwsNuZwc6yBAgAABAhkJaGhlVAxLIUCAAAECBAgkECitoZWAxBQECFQiIP9WUmjbJECAAAECBAiMCci/jgIBArUKyL+1Vt6+CRAgQIAAgVoFSsu/LjTUelLtmwABAgQIjCOgoeV4ECBAgAABAgTqEiitoVVXdeyWAIEuBeTfLnWNTYAAAQIECBDIT0D+za8mVkSAQBoB+TeNs1kIECBAgAABArkIlJZ/XWjI5eRYBwECBAgQyEhAQyujYlgKAQIECBAgQCCBQGkNrQQkpiBAoBIB+beSQtsmAQIECBAgQGBMQP51FAgQqFVA/q218vZNgAABAgQI1CpQWv51oaHWk2rfBAgQIEBgHAENrbyPx9QpD8WshxfIe5FWR4AAgT4E/PvWB5qXEBiQQGkNrQFt2zAECBAI+Xdyh8D/f5ucn1cTIJCvgH/f8q2NlRGYrID8O1lBrydAoFSBUc+//v9bqSfTugkQmEjAv28TCfnvBAjMT6C0/OtCg7NMgAABAgQIPE5g1BtaSk6AAAECBAgQIPBogdIaWupHgACBQQnIv4OSNA4BAgQIECBAoAwB+beMOlklAQKDF5B/B29qRAIECBAgQIBAzgKl5V8XGnI+TdZGgAABAgSGJKChNSR40xIgQIAAAQIEhiRQWkNrSEymJUBgBAXk3xEsqi0RIECAAAECBMYRkH8dDwIEahWQf2utvH0TIECAAAECtQqUln9daKj1pNo3AQIECBAYR0BDy/EgQIAAAQIECNQlUFpDq67q2C0BAl0KyL9d6hqbAAECBAgQIJCfgPybX02siACBNALybxpnsxAgQIAAAQIEchEoLf+60JDLybEOAgQIECCQkYCGVkbFsBQCBAgQIECAQEFOr10AACAASURBVAKB0hpaCUhMQYBAJQLybyWFtk0CBAgQIECAwJiA/OsoECBQq4D8W2vl7ZsAAQIECBCoVaC0/OtCQ60n1b4JECBAgMA4AhpajgcBAgQIECBAoC6B0hpadVXHbgkQ6FJA/u1S19gECBAgQIAAgfwE5N/8amJFBAikEZB/0zibhQABAgQIECCQi0Bp+deFhlxOjnUQIECAAIGMBDS0MiqGpRAgQIAAAQIEEgiU1tBKQGIKAgQqEZB/Kym0bRIgQIAAAQIExgTkX0eBAIFaBeTfWitv3wQIECBAgECtAqXlXxcaaj2p9k2AAAECBMYR0NByPAgQIECAAAECdQmU1tCqqzp2S4BAlwLyb5e6xiZAgAABAgQI5Ccg/+ZXEysiQCCNgPybxtksBAgQIECAAIFcBErLvy405HJyrIMAAQIECGQkoKGVUTEshQABAgQIECCQQKC0hlYCElMQIFCJgPxbSaFtkwABAgQIECAwJiD/OgoECNQqIP/WWnn7JkCAAAECBGoVKC3/utBQ60m1bwIECBAgMI6AhpbjQYAAAQIECBCoS6C0hlZd1bFbAgS6FJB/u9Q1NgECBAgQIEAgPwH5N7+aWBEBAmkE5N80zmYhQIAAAQIECOQiUFr+daEhl5NjHQQIECBAICMBDa2MimEpBAgQIECAAIEEAqU1tBKQmIIAgUoE5N9KCm2bBAgQIECAAIExAfnXUSBAoFYB+bfWyts3AQIECBAgUKtAafnXhYZaT6p9EyBAgACBcQQ0tBwPAgQIECBAgEBdAqU1tOqqjt0SINClgPzbpa6xCRAgQIAAAQL5Cci/+dXEiggQSCMg/6ZxNgsBAgQIECBAIBeB0vKvCw25nBzrIECAAAECGQloaGVUDEshQIAAAQIECCQQKK2hlYDEFAQIVCIg/1ZSaNskQIAAAQIECIwJyL+OAgECtQrIv7VW3r4JECBAgACBWgVKy78uNNR6Uu2bAAECBAiMI6Ch5XgQIECAAAECBOoSKK2hVVd17JYAgS4F5N8udY1NgAABAgQIEMhPQP7NryZWRIBAGgH5N42zWQgQIECAAAECuQiUln9daMjl5FgHAQIECBDISEBDK6NiWAoBAgQIECBAIIFAaQ2tBCSmIECgEgH5t5JC2yYBAgQIECBAYExA/nUUCBCoVUD+rbXy9k2AAAECBAjUKlBa/nWhodaTat8ECBAgQGAcAQ0tx4MAAQIECBAgUJdAaQ2tuqpjtwQIdCkg/3apa2wCBAgQIECAQH4C8m9+NbEiAgTSCMi/aZzNQoAAAQIECBDIRaC0/OtCQy4nxzoIECBAgEBGAhpaGRXDUggQIECAAAECCQRKa2glIDEFAQKVCMi/lRTaNgkQIECAAAECYwLyr6NAgECtAvJvrZW3bwIECBAgQKBWgdLyrwsNtZ5U+yZAgAABAuMIaGg5HgQIECBAgACBugRKa2jVVR27JUCgSwH5t0tdYxMgQIAAAQIE8hOQf/OriRURIJBGQP5N42wWAgQIECBAgEAuAqXlXxcacjk51kGAAAECBDIS0NDKqBiWQoAAAQIECBBIIFBaQysBiSkIEKhEQP6tpNC2SYAAAQIECBAYE5B/HQUCBGoVkH9rrbx9EyBAgAABArUKlJZ/XWio9aTaNwECBAgQGEdAQ8vxIECAAAECBAjUJVBaQ6uu6tgtAQJdCsi/XeoamwABAgQIECCQn4D8m19NrIgAgTQC8m8aZ7MQIECAAAECBHIRKC3/utCQy8mxDgIECBAgkJGAhlZGxbAUAgQIECBAgEACgdIaWglITEGAQCUC8m8lhbZNAgQIECBAgMCYgPzrKBAgUKuA/Ftr5e2bAAECBAgQqFWgtPzrQkOtJ9W+CRAgQIDAOAIaWo4HAQIECBAgQKAugdIaWnVVx24JEOhSQP7tUtfYBAgQIECAAIH8BOTf/GpiRQQIpBGQf9M4m4UAAQIECBAgkItAafnXhYZcTo51ECBAgACBjAQ0tDIqhqUQIECAAAECBBIIlNbQSkBiCgIEKhGQfysptG0SIECAAAECBMYE5F9HgQCBWgXk31orb98ECBAgQIBArQKl5V8XGmo9qfZNgAABAgTGEdDQcjwIECBAgAABAnUJlNbQqqs6dkuAQJcC8m+XusYmQIAAAQIECOQnIP/mVxMrIkAgjYD8m8bZLAQIECBAgACBXARKy78uNORycqyDAAECBAhkJKChlVExLIUAAQIECBAgkECgtIZWAhJTECBQiYD8W0mhbZMAAQIECBAgMCYg/zoKBAjUKiD/1lp5+yZAgAABAgRqFSgt/7rQUOtJtW8CBAgQIDCOgIaW40GAAAECBAgQqEugtIZWXdWxWwIEuhSQf7vUNTYBAgQIECBAID8B+Te/mlgRAQJpBOTfNM5mIUCAAAECBAjkIlBa/nWhIZeTYx0ECBAgQCAjAQ2tjIphKQQIECBAgACBBAKlNbQSkJiCAIFKBOTfSgptmwQIECBAgACBMQH511EgQKBWAfm31srbNwECBAgQIFCrQGn514WGWk+qfRMgQIAAgXEENLQcDwIECBAgQIBAXQKlNbTqqo7dEiDQpYD826WusQkQIECAAAEC+QnIv/nVxIoIEEgjIP+mcTYLAQIECBAgQCAXgdLyrwsNuZwc6yBAgAABAhkJaGhlVAxLIUCAAAECBAgkECitoZWAxBQECFQiIP9WUmjbJECAAAECBAiMCci/jgIBArUKyL+1Vt6+CRAgQIAAgVoFSsu/LjTUelLtmwABAgQIjCOgoeV4ECBAgAABAgTqEiitoVVXdeyWAIEuBeTfLnWNTYAAAQIECBDIT0D+za8mVkSAQBoB+TeNs1kIECBAgAABArkIlJZ/XWjI5eRYBwECBAgQyEhAQyujYlgKAQIECBAgQCCBQGkNrQQkpiBAoBIB+beSQtsmAQIECBAgQGBMQP51FAgQqFVA/q218vZNgAABAgQI1CpQWv51oaHWk2rfBAgQIEBgHAENLceDAAECBAgQIFCXQGkNrbqqY7cECHQpIP92qWtsAgQIECBAgEB+AvJvfjWxIgIE0gjIv2mczUKAAAECBAgQyEWgtPzrQkMuJ8c6CBAgQIBARgIaWhkVw1IIECBAgAABAgkESmtoJSAxBQEClQjIv5UU2jYJECBAgAABAmMC8q+jQIBArQLyb62Vt28CBAgQIECgVoHS8q8LDbWeVPsmQIAAAQLjCGhoOR4ECBAgQIAAgboESmto1VUduyVAoEsB+bdLXWMTIECAAAECBPITkH/zq4kVESCQRkD+TeNsFgIECBAgQIBALgKl5V8XGnI5OdZBgAABAgQyEtDQyqgYlkKAAAECBAgQSCBQWkMrAYkpCBCoRED+raTQtkmAAAECBAgQGBOQfx0FAgRqFZB/a628fRMgQIAAAQK1CpSWf11oqPWk2jcBAgQIEBhHQEPL8SBAgAABAgQI1CVQWkOrrurYLQECXQrIv13qGpsAAQIECBAgkJ+A/JtfTayIAIE0AvJvGmezECBAgAABAgRyESgt/7rQkMvJsQ4CBAgQIJCRgIZWRsWwFAIECBAgQIBAAoHSGloJSExBgEAlAvJvJYW2TQIECBAgQIDAmID86ygQIFCrgPxba+XtmwABAgQIEKhVoLT860JDrSfVvgkQIECAwDgCGlqOBwECBAgQIECgLoHSGlp1VcduCRDoUkD+7VLX2AQIECBAgACB/ATk3/xqYkUECKQRkH/TOJuFAAECBAgQIJCLQGn514WGXE6OdRAgQIAAgYwENLQyKoalECBAgAABAgQSCJTW0EpAYgoCBCoRkH8rKbRtEiBAgAABAgTGBORfR4EAgVoF5N9aK2/fBAgQIECAQK0CpeVfFxpqPan2TYAAAQIExhHQ0HI8CBAgQIAAAQJ1CZTW0KqrOnZLgECXAvJvl7rGJkCAAAECBAjkJyD/5lcTKyJAII2A/JvG2SwECBAgQIAAgVwESsu/LjTkcnKsgwABAgQIZCSgoZVRMSyFAAECBAgQIJBAoLSGVgISUxAgUImA/FtJoW2TAAECBAgQIDAmIP86CgQI1Cog/9ZaefsmQIAAAQIEahUoLf+60FDrSbVvAgQIECAwjoCGluNBgAABAgQIEKhLoLSGVl3VsVsCBLoUkH+71DU2AQIECBAgQCA/Afk3v5pYEQECaQTk3zTOZiFAgAABAgQI5CJQWv51oSGXk2MdBAgQIEAgIwENrYyKYSkECBAgQIAAgQQCpTW0EpCYggCBSgTk30oKbZsECBAgQIAAgTEB+ddRIECgVgH5t9bK2zcBAgQIECBQq0Bp+deFhlpPqn0TIECAAIFxBDS0HA8CBAgQIECAQF0CpTW06qqO3RIg0KWA/NulrrEJECBAgAABAvkJyL/51cSKCBBIIyD/pnE2CwECBAgQIEAgF4HS8q8LDbmcHOsgQIAAAQIZCWhoZVQMSyFAgAABAgQIJBAoraGVgMQUBAhUIiD/VlJo2yRAgAABAgQIjAnIv44CAQK1Csi/tVbevgkQIECAAIFaBUrLvy401HpS7ZsAAQIECIwjoKHleBAgQIAAAQIE6hIoraFVV3XslgCBLgXk3y51jU2AAAECBAgQyE9A/s2vJlZEgEAaAfk3jbNZCBAgQIAAAQK5CJSWf11oyOXkWAcBAgQIEMhIQEMro2JYCgECBAgQIEAggUBpDa0EJKYgQKASAfm3kkLbJgECBAgQIEBgTED+dRQIEKhVQP6ttfL2TYAAAQIECNQqUFr+daGh1pNq3wQIECBAYBwBDS3HgwABAgQIECBQl0BpDa26qmO3BAh0KSD/dqlrbAIECBAgQIBAfgLyb341sSICBNIIyL9pnM1CgAABAgQIEMhFoLT860JDLifHOggQIECAQEYCGloZFcNSCBAgQIAAAQIJBEpraCUgMQUBApUIyL+VFNo2CRAgQIAAAQJjAvKvo0CAQK0C8m+tlbdvAgQIECBAoFaB0vKvCw21nlT7JkCAAAEC4whoaDkeBAgQIECAAIG6BEpraNVVHbslQKBLAfm3S11jEyBAgAABAgTyE5B/86uJFREgkEZA/k3jbBYCBAgQIECAQC4CpeVfFxpyOTnWQYAAAQIEMhLQ0MqoGJZCgAABAgQIEEggUFpDKwGJKQgQqERA/q2k0LZJgAABAgQIEBgTkH8dBQIEahWQf2utvH0TIECAAAECtQqUln9daKj1pNo3AQIECBAYR0BDy/EgQIAAAQIECNQlUFpDq67q2C0BAl0KyL9d6hqbAAECBAgQIJCfgPybX02siACBNALybxpnsxAgQIAAAQIEchEoLf+60JDLybEOAgQIECCQkYCGVkbFsBQCBAgQIECAQAKB0hpaCUhMQYBAJQLybyWFtk0CBAgQIECAwJiA/OsoECBQq4D8W2vl7ZsAAQIECBCoVaC0/OtCQ60n1b4JECBAgMA4AhpajgcBAgQIECBAoC6B0hpadVXHbgkQ6FJA/u1S19gECBAgQIAAgfwE5N/8amJFBAikEZB/0zibhQABAgQIECCQi0Bp+deFhlxOjnUQIECAAIGMBDS0MiqGpRAgQIAAAQIEEgiU1tBKQGIKAgQqEZB/Kym0bRIgQIAAAQIExgTkX0eBAIFaBeTfWitv3wQIECBAgECtAqXlXxcaaj2p9k2AAAECBMYR0NByPAgQIECAAAECdQmU1tCqqzp2S4BAlwLyb5e6xiZAgAABAgQI5Ccg/+ZXEysiQCCNgPybxtksBAgQIECAAIFcBErLvy405HJyrIMAAQIECGQkoKGVUTEshQABAgQIECCQQKC0hlYCElMQIFCJgPxbSaFtkwABAgQIECAwJiD/OgoECNQqIP/WWnn7JkCAAAECBGoVKC3/utBQ60m1bwIECBAgMI6AhpbjQYAAAQIECBCoS6C0hlZd1bFbAgS6FJB/u9Q1NgECBAgQIEAgPwH5N7+aWBEBAmkE5N80zmYhQIAAAQIECOQiUFr+daEhl5NjHQQIECBAICMBDa2MimEpBAgQIECAAIEEAqU1tBKQmIIAgUoE5N9KCm2bBAgQIECAAIExAfnXUSBAoFYB+bfWyts3AQIECBAgUKtAafnXhYZaT6p9EyBAgACBcQQ0tBwPAgQIECBAgEBdAqU1tOqqjt0SINClgPzbpa6xCRAgQIAAAQL5Cci/+dXEiggQSCMg/6ZxNgsBAgQIECBAIBeB0vKvCw25nBzrIECAAAECGQloaGVUDEshQIAAAQIECCQQKK2hlYDEFAQIVCIg/1ZSaNskQIAAAQIECIwJyL+OAgECtQrIv7VW3r4JECBAgACBWgVKy78uNNR6Uu2bAAECBAiMI6Ch5XgQIECAAAECBOoSKK2hVVd17JYAgS4F5N8udY1NgAABAgQIEMhPQP7NryZWRIBAGgH5N42zWQgQIECAAAECuQiUln9daMjl5FgHAQIECBDISEBDK6NiWAoBAgQIECBAIIFAaQ2tBCSmIECgEgH5t5JC2yYBAgQIECBAYExA/nUUCBCoVUD+rbXy9k2AAAECBAjUKlBa/nWhodaTat8ECBAgQGAcAQ0tx4MAAQIECBAgUJdAaQ2tuqpjtwQIdCkg/3apa2wCBAgQIECAQH4C8m9+NbEiAgTSCMi/aZzNQoAAAQIECBDIRaC0/OtCQy4nxzoIECBAgEBGAhpaGRXDUggQIECAAAECCQRKa2glIDEFAQKVCMi/lRTaNgkQIECAAAECYwLyr6NAgECtAvJvrZW3bwIECBAgQKBWgdLyrwsNtZ5U+yZAgAABAuMIaGg5HgQIECBAgACBugRKa2jVVR27JUCgSwH5t0tdYxMgQIAAAQIE8hOQf/OriRURIJBGQP5N42wWAgQIECBAgEAuAqXlXxcacjk51kGAAAECBDIS0NDKqBiWQoAAAQIECBBIIFBaQysBiSkIEKhEQP6tpNC2SYAAAQIECBAYE5B/HQUCBGoVkH9rrbx9EyBAgAABArUKlJZ/XWio9aTaNwECBAgQGEdAQ8vxIECAAAECBAjUJVBaQ6uu6tgtAQJdCsi/XeoamwABAgQIECCQn4D8m19NrIgAgTQC8m8aZ7MQIECAAAECBHIRKC3/utCQy8mxDgIECBAgkJGAhlZGxbAUAgQIECBAgEACgdIaWglITEGAQCUC8m8lhbZNAgQIECBAgMCYgPzrKBAgUKuA/Ftr5e2bAAECBAgQqFWgtPzrQkOtJ9W+CRAgQIDAOAIaWo4HAQIECBAgQKAugdIaWnVVx24JEOhSQP7tUtfYBAgQIECAAIH8BOTf/GpiRQQIpBGQf9M4m4UAAQIECBAgkItAafnXhYZcTo51ECBAgACBjAQ0tDIqhqUkF/jCSR+Lzx93eKfzrrTGy2LhRRaNJy305Fh+tdXjWf/63FjmeSvH0ss/PxZcaKFO5zZ4bwIP3H9/nH7o/vG1c89s9cLp518WL3jpOq2e9VC3Ajf97jdx5K7bxC3XXzffidZ41Wtir+M+FYsuvmS3izE6gQIESmtoFUBqiQQIFCIg/xZSKMvsRED+7YS12EHl37xL9/BDD8Udt90av/npFXHDtb+KG679Zdz2h9/H7bfe/MjCF1l8iXjuyqvFUksvE8970UtipRevGcuutEo84YkL5r05qyOQWED+TQxuOgIEshGQf7MphYUMQUD+HQJ6xlPKvxkXJyIe/PsDceN118avf3Zl/OanP47bb70prrv6qsdl32Wet1K84KVrx8ovXSf+5VlLx5QFFsh7Y1ZHYAgCpeVfFxqGcEhMSYAAAQIEchfQ0Mq9QtbXpUCKhtZ461993fVjo3dsFWtuuPHsSw9+hiugoTVc/35nf/jhh+MrZ5wSZxx+4LhDuNDQr7DXjaJAaQ2tUayBPREgMBwB+Xc47mbNQ0D+zaMOuaxC/s2lEo9exx1/vCUuv+jc+PbF58etN/yu50U2lxzW3miTeN0W28RKq6/pDR49C3rBKArIv6NYVXsiQKCNgPzbRskzoyog/45qZfvbl/zbn1uXr2r+tnvr738bl517Zlx+8Rdi5oy7e5puxRevGW949/tinde9yXssepLz8KgLlJZ/XWgY9RNpfwQIECBAoA8BDa0+0LxkZASG3dCaA9n8wXnT7XaO12+5bSy25NNHxre0jWholVaxf6z3z3+6LY7bc4f41RXfG3cDLjSUWV+r7kagtIZWNwpGJUCgRgH5t8aq2/McAfnXWZhbQP7N6zzcc9ed8eXTT4pLP3t6/PUvMweyuJdtuHFsufv+sfwqL4opU/yJeCCoBilSQP4tsmwWTYDAAATk3wEgGqJYAfm32NJ1snD5txPWvge9/Zab4vPHHx6XX3Re32PMeeHSyz8/ttht33j5xm+OJy74pEmPZwACpQuUln91q0o/cdZPgAABAgQ6ENDQ6gDVkMUI5NLQelTofv9+8YpNNoupU59QjOOoLFRDq7xKPjRrVnz5jJPjrOkfnnDxLjRMSOSBigRKa2hVVBpbJUCgYwH5t2Ngw2ctIP9mXZ7ki5N/k5PPc8KHH3oofvS1r8Znjz20r29kmGgXT37KIrHF+z8Ym2y1fSy40EITPe6/ExhJAfl3JMtqUwQItBCQf1sgeWRkBeTfkS1tXxuTf/tiG/iLZs16MH7wnxfFZ44+JG6/9eaBjr/RO7aKrfb6UCzxL88Y6LgGI1CaQGn514WG0k6Y9RIgQIAAgQQCGloJkE2RrUBuDa05UM0fmt+9x4HRfHODn3QCGlrprAc10/W/ujqO3GXrVo0vFxoGpW6cURAoraE1Cub2QIBAHgLybx51sIrhCMi/w3HPdVb5d/iVaWrwpdOOj3NPmN75Yl63xTaxzT7T9Jk6lzZBjgLyb45VsSYCBFIIyL8plM2Rq4D8m2tlhrMu+Xc47nPP2lxm+MoZp8QXTvzYwL6V8LG7WmO9DWOHaUfFs5dbYfgbtgICQxIoLf+60DCkg2JaAgQIECCQs4CGVs7VsbauBXJtaDX7br6l4X0HHRFPe8azumYw/piAhlZZR2HGnbfHKQfuHld+49JWC3ehoRWThyoRKK2hVUlZbJMAgQQC8m8CZFNkKyD/ZluaoSxM/h0K+yOT3n/ffXHhJ46JC045JtlCmg/P2Ga/Q2KhhRdONqeJCOQgIP/mUAVrIEBgGALy7zDUzZmLgPybSyXyWIf8O9w6NJcZLj79pDjnY9M6X8iaG7w+dvzI0bHU0st0PpcJCOQoUFr+daEhx1NkTQQIECBAYMgCGlpDLoDphyqQc0OrgVl7o01i58OOj8WfvtRQnWqZXEOrnEo3b/44+8gPx6WfPb31ol1oaE3lwQoESmtoVVASWyRAIJGA/JsI2jRZCsi/WZZlaIuSf4dGHw8//HBccvYn4/SPfjD5Irbed1pstv2uMXXqE5LPbUICwxKQf4clb14CBIYtIP8OuwLmH6aA/DtM/fzmln+HW5Pmg+mO23OHzr6Z4bG7az40cudDj49FFlt8uBs3O4EhCJSWf11oGMIhMSUBAgQIEMhdQEMr9wpZX5cCuTe0mr37BL0uT8Cjx9bQSmc9mZmaOn3ptOPj3BOm9zSMCw09cXl4xAVKa2iNeDlsjwCBhALyb0JsU2UnIP9mV5KhLkj+HR7/9b+6Oo7cZeu4/dabky/iyU9ZJPY7+ZxYY70Nk89tQgLDEpB/hyVvXgIEhi0g/w67AuYfpoD8O0z9/OaWf4dXkz//6bbZlxl+dcX3ki7ivR88JDbdbpdYYOrUpPOajMCwBUrLvy40DPvEmJ8AAQIECGQooKGVYVEsKZlACQ2tBsMn6KU5EhpaaZwnM0vzzQwXfuKYuOCUY3oexoWGnsm8YIQFSmtojXApbI0AgcQC8m9icNNlJSD/ZlWOoS9G/h1OCZpMe9q0veObX/z8cBYQEWtt9IbY9fCPx2JP+5ehrcHEBFIKyL8ptc1FgEBOAvJvTtWwltQC8m9q8bznk3+HU59hfjvhc563Uuxzwhmx3MqrDmfzZiUwJIHS8q8LDUM6KKYlQIAAAQI5C2ho5Vwda+taoJSGlk/Q6/ok/GN8Da00zv3Ocvcdf4qzjzw4Lr/ovL6GcKGhLzYvGlGB0hpaI1oG2yJAYAgC8u8Q0E2ZjYD8m00psliI/DucMvzih9+JI3Z6d/z1LzOHs4CxWfc89rRYf9N3DnUNJieQSkD+TSVtHgIEchOQf3OriPWkFJB/U2rnP5f8O5waDevbGebsdvNd940t3r+fb2kYTvnNOiSB0vKvCw1DOiimJUCAAAECOQtoaOVcHWvrWqCXhtbrt9w2tj/oiFhwoYUmXNb99/0l/v7A32LWgw/GbTfeEDf99tfxs+98I5o/XPf7R2ufoDch+6Qf0NCaNGEnAzSf4HHd1T+O0z+6f/zulz/rew4XGvqm88IRFCitoTWCJbAlAgSGJCD/DgnetFkIyL9ZlCGbRci/6UvR9InOmn5wXHL2qT1N3mTZTd69faz0kpfFUxdfMqYssEDMmvVgzLjj9vjZd78ZXz3rE3Hjddf2NOZr3vau2GHa0bHQwgv39DoPEyhRQP4tsWrWTIDAIATk30EoGqNUAfm31Mp1s275txvXiUb90de+GtN3fs9Ejz3y35daepl4w1bbxys3eUs87VnPjqlTnzA7+95x683xnS+fH18569SYOePu1uOt+OI1Y+/jPx3PWGbZ1q/xIIHSBUrLvy40lH7irJ8AAQIECHQgoKHVAaohixHoqqE1P4D7Zt4b377ovLjknNPi1ht+17PTLoedEK/dfOuYMsX/te8Zr8ULNLRaICV+pKnJpZ89Pc77+PS+LwPNWbILDYmLZ7qsBUpraGWNaXEECBQlIP8WVS6LHbCA/Dtg0MKHk3/TF7DpAx31/m3jf399TavJm2/r3GrvD8Xrt3hvPHHBJ833Nc0HZ1xwyjHxxVOPazVu89CzhWS5VgAAIABJREFUl1sh9jv5nFhu5VVbv8aDBEoVkH9LrZx1EyAwWQH5d7KCXl+ygPxbcvUGv3b5d/CmE43Yq/k6r3tTvO+gI6K51DC/n5t+95s45cDd49c/vWKi6R/57wd+8txoPjTSD4FaBErLv971VMvJtE8CBAgQINCDgIZWD1geHTmB1A2tOYB33/GnOPvIg+Pyi87ryfQFL10n9jz2tFjqOf/a0+s83E6g1+bK9PMvi6YmfgYv0Hwrww3X/jLOPf6IuOpblw1kAhcaBsJokBERKK2hNSLstkGAQAYC8m8GRbCEoQnIv0Ojz3Ji+Td9WX78jf+Kw3bcsvXEW+87LTbbftfZn0o50c/9990XZx/54dkfCND2xxs72kp5rnQB+bf0Clo/AQL9Csi//cp53SgIyL+jUMXB7UH+HZxl25F6udC/9kabxM6HHR+LP32pCYe//ldXx5G7bB2333rzhM82D7xn7w/H2/9jz1bPeojAKAiUln9daBiFU2cPBAgQIEBgwAIaWgMGNVxRAsNqaDVI/fyxuXndrkecGK99Z/uvZyyqIENerIbWkAswNv3tt9wUF3/6pPjWFz8/6W9lmHtHLjTkUV+ryEOgtIZWHmpWQYDAKAjIv6NQRXvoV0D+7VduNF8n/6at60OzZsXnjjssLvzEsa0mbj6dcrfpJ8Uiiy3e6vnmoebTKo/cdZu45frrWr3GGztaMXloBATk3xEooi0QINCXgPzbF5sXjYiA/DsihRzQNuTfAUH2MEzbC/1LLPXM2OeEM2LVtdZtNXqv2XqTrbaPbQ84NBZ80kKtxvcQgdIFSsu/LjSUfuKsnwABAgQIdCCgodUBqiGLERhmQ6tBmnHn7bO/GvHKb1za2qyfP2q3HrzyBzW0hncAHn7oobjp+uvia+eeOfCLDHN25ULD8Opr5vwESmto5SdoRQQIlCog/5ZaOesehID8OwjF0RlD/k1by5n3zIjj9toxfnL511pN3M+HWfz9gb/FWdMPjkvOPrXVHO/a44DYfNd9Wz3rIQIlC8i/JVfP2gkQmIyA/DsZPa8tXUD+Lb2Cg12//DtYzzajNZf5P3P0IRM++pq3vSt2mHZ0LLTwwhM+O+eBtpclmudfv+W2sf1BR8SCC7nQ0BrYg0ULlJZ/XWgo+rhZPAECBAgQ6EZAQ6sbV6OWITDshlaj1OtXIz75KYvEwWdeGC946ToDQ37w7w/Ezb+7Lq6/5udxw//8Im678Ya45893xg3X/vJxcyy9/PNjqaWXiUUWWyKWX/VFsdzKq8ZzX/DC2V8DOWXK8CPHrFkPxm9//pP45hc/H9de9aNovtKy+VlpjZfFC9dZL9ZYb8NYcfU159m4GFRD6+GHH44//98f46ff/nr86orvz17DHMumfs9d5YXxrH99brz4lRvEKi9bN572zGcns2suDtxx262z63zjb6+NG675Rfy/GXfF/177q8d9G8Lyq7woFnva0+NZyy4fyzx/5Vhh1dVjmeetFAsv+tSBnb05A/36p1fEB9+58cDHnXtAFxo65TV4YQKlNbQK47VcAgQyFpB/My6OpXUuIP/+g1j+/YeD/DvzUb9zXeffps9y1Pu3i99f8/MJf9eXXWmV2PfEs+I5K6w44bOPfeDyi86L4/feqdXrvLGjFZOHRkBA/h2BItoCAQJ9Cci/fbF50YgIyL/y79xHWf5Nm3+bb1G45sc/iOZvv837IP7w62vi9ltvnue/LjsfetzsSwe9/PTyN2W5txdZz46CQGn5d/jvLhqFqtsDAQIECBAYMQENrRErqO30JJBDQ6t5A/65xx8RF5xyTOu1v3vPA+MdO+89qTfBz3nj/9fOPSuu+Polj3sze+vFjD3Y/MH99Vu8N1715rfHoosv2evLH3m+l6bS9PMve9TFjuZN+Z877rC46luXjTt/cynjTVvvEBu+7d2P+sSHXuZuJnjs/M1lgaZB8+VPnzzhGuZe4Cove3m8bcfdY/VXvDqeuOCT+rab3wubCxZ33HpzfPvLX4hvX3z+I5c8+p1o9XXXj43esVWstdEbe/rEjPHm66X5NPc4iz3tX+KB+//a6vy60NBvxb1uFAVKa2iNYg3siQCB4QjIv8NxN2seAvLvT0L+/ecnHsq/7X4vB5V/r7v6qjh4m7e0yq5rbvD62OOYT8Yiiy3ebpFzPfU/P/5hHLDlJq1et8lW28e2BxwaCz7JJ1W2AvNQsQLyb7Gls3ACBCYpIP9OEtDLixaQf+XfuT/xX/5t9+s8qPw7r9maGtw746645YbfxY2/+Z/4w2+umf2/t93/oz1/iGMvf1Pe4v0fjC3ev9+k3lPRTs9TBPIQKC3/utCQx7mxCgIECBAgkJWAhlZW5bCYxAI5NLSaLf/uFz+Nw3Z6d9x9+/+1Elj3DZvGbkec2Ncn5Tdvbm++LaC5RDHRG/9bLeYxDy2y+BKx+S77xOu2eG9fb3bvpak094WCa678QZywz07z/YSHee3lte98T2z/oSMfWWcvczfjzT3/7bfcFJ8//vBoPg2x35+XbbhxbLn7/tF8MuSgvu3inrvujC+fflJc+tnTW71xope1NxdDttht33j5xm+e9EWMXppPc9bYfEvJZtvvGud9fHr876+vmXDpLjRMSOSBigRKa2hVVBpbJUCgYwH5t2Ngw2ctIP+Of/G9n+LJv/Jv23Pz42/8Vxy245atHp/MRYNesvW79jggNt9131Zr8hCBkgXk35KrZ+0ECExGQP6djJ7Xli4g/8q//v7b/2/xIP/+2/8q5v/KXvJ1P98A0cWajUkglUBp+deFhlQnwzwECBAgQKAgAQ2tgoplqQMXyKWh9de/zIxPHrx36zfDN9+GsO+JZ8VzVlixJ5PmWxku+9wZ8ZmjDxn4m9sfu5B1XvemeN9BR8RSSy/T0xp7uVQw50LB7375szj5gPe3elP73It5bBOjl7mbcZr5V37J2nH1974Zp390/0l/80Ez5pOfskhstfeHZn/bxWS+raG5uPKbn105+1y1ebN/T0V6zMPNtzVsve+0WGzJp/c9TC9vumgmWWO9DWOHaUdF860YR71/21Z7dKGh7/J44QgKlNbQGsES2BIBAkMSkH+HBG/aLATk3+7KIP/2Z1tj/m36Dn+7/7645847Ysaf74i7/nRb3HHbrXHv3XfN/oTK+2beGy999Wv7vmjw8+9fPvubINr8vO/Aw+PN2+3c5lHPEChaQP4tunwWT4DAJATk30ngeWnxAvJvdyWUf/uzrTH/9ic1/qsemjUrzvv4kdH8jk/0s8RSz4wPfeq8WGG1F0/0qP9OYGQESsu/LjSMzNGzEQIECBAgMDgBDa3BWRqpPIFcGlqN3FfOOCU+fdgBrRE/cvZF8eJXbtD6+eYyw8WnnxTnfGxa69dM9sHmE/R3m35iNJ/k0Panl0sFzYWCZy27fJxy4O5x5TcubTvF7OeevdwKsd/J58RyK6/6yOt6mbt5UTP/nbfdGqcevHfMnHF3T/NP9PCWH/hgvHWH3WPBhRaa6NHH/ffmMsPPvvuNOPVDe/b0jRU9TzTXC9beaJPY+bDjY/GnL9XXML1caNjgLVvENvt9JJb4l2fMvkTiQkNf5F5UuUBpDa3Ky2X7BAgMUED+HSCmoYoTkH+7LZn8279vbfm3f6mJX/m1c8+MUw7aY+IHI+LAT54ba230hlbPeohAyQLyb8nVs3YCBCYjIP9ORs9rSxeQf7utoPzbv6/8279d88pbrr8ujt79fa0+6O6Vb3xr7HL4CbHwIotOblKvJlCQQGn514WGgg6XpRIgQIAAgVQCGlqppM2To0BODa3/+fEP44AtN2nN1Msn6TVvcP/eVy+c/Uft5tsgUv40bz5vPkm/bbOgl0sFH/3sV+Kn3/767Isavf6s+4ZNY7cjToyFF33qIy/tZe7mRa/ebPO48r//szPT5lsPNtt+15g69Qk9be+aK38QJ+yzU7LLDHMWt8lW28c2+x0SCy28cE/rbR5uc6Gh+fSSt+74gdjsfbs9ctHDhYaeqb2AwGyB0hpaykaAAIFBCci/g5I0TokC8m/3VZN/+zeuKf/2rzT+K//+wN/irOkHxyVnnzrhFPP6kIcJX+QBAoUKyL+FFs6yCRCYtID8O2lCAxQsIP92Xzz5t39j+bc/uxl33t76Qw6bvynvcexp0Xwgnx8CNQmUln9daKjpdNorAQIECBBoKaCh1RLKYyMpkFNDq5c3ZjfFePN2O8c2+06LJzxxwQlrc/2vro4jd9k6+Rvc5yxsz2NPi/U3feeE62we6OVSweu33Da++5UL+rpQMK8LIb3M3Wozk3yoabbsfOhxsd6/vT2mTGkX53pp5kxyefN8+Xs/eEhsut0uscDUqT0NP9GFhue+YLXY9oDD4kUvf9WjLHr5vVnjVa+JvY77VCy6+JI9rc3DBEZRoLSG1ijWwJ4IEBiOgPw7HHez5iEg/6apg/zbn3NN+bc/oYlf9aebb5z9SZW//flPJnx4Xh/yMOGLPECgUAH5t9DCWTYBApMWkH8nTWiAggXk3zTFk3/7c5Z/e3f7v5v/EGceflBc8fVLWr14Mh/C12oCDxHIVKC0/NvuHTCZYlsWAQIECBAg0I2AhlY3rkYtQyCnhta9M+6KY/b497j6u99shdd88sWOHzk6mqbHeD/3zbw3Tpu2T1x+0Xmtxu3iobZrbeZOcalgiaWeGR/61HmxwmovftR2U8zdq+9znrdS7HPCGbHcyqtO+NLmmzguOfuTcfpHPzjhs1090Mt6517D/C40NOe7aTptuv2usdiST3/csl1o6KqSxh11gdIaWqNeD/sjQCCdgPybztpM+QnIv2lqIv/279xLniw5//YvNP9X9uqx3QGHzf6gjLYfntDFmo1JIJWA/JtK2jwECOQmIP/mVhHrSSkg/6bRln/7d5Z/x7d7+KGHYub/mxE3XndtfO+SL8V3vnx+6w84XPHFa8Yex3wymm8m9EOgNoHS8q8LDbWdUPslQIAAAQItBDS0WiB5ZGQFcmpo/e2vf41PfXS/+O8vnNPKu+2nzf/ih9+JI3Z6d6uQ37x5fJ3XvSk2esdWsdzKq8VTnrrYI3/cfvDvD8TMe2ZE820P3/rSufGDSy9utc7moebT9ff5+Jmx9PLPn/A1KS4VzO+TCAcx9yove3m84V3bxeqv3CCeuviSMWWBBaKxu+OPt8R3v3phfOP8z/T8TRnNN1Fsf9ARseBCC43rd/ft/xfH7b1T/OIH357Quan1yzbcONZ709tihdVWn/2tBXOP36z5nj/fGb/80Xfj6184O6696kcTjjnngc223zW22utD8cQFn9T6NfO60NCcxXfuuk8sv8qL5vsmCxcaWhN7kMCjBEpraCkfAQIEBiUg/w5K0jglCsi/j66a/Ht/nH7o/vG1c8/s+zjLvxH95N++wcd54R//8Ps4bq8dW307Q/PGmf1OOjv+9fkrd7EUYxLITkD+za4kFkSAQCIB+TcRtGmyFJB/5d+5Bfz9959/X079999e/4H4/n9+KY56/3a9vuyR55vLDB848uRocq8fAjUKlJZ/XWio8ZTaMwECBAgQmEBAQ8sRqVkgp4ZWr82U5tsF9vn4GfGsZZefbwn//sDf4qzpB8clZ586YZmXWnqZ2Omjx8ZLXrXRhJ/Q13wqwne+ckGc+uG9Wl2UaCY//NxLY9W11p1wHb06TDjgPB6Y3ycRTmbuRRZfIrbb/9B41ZvfPu4b+e+5684474TpcelnT2+99OaNNvuf+rlYfd31x33Nz79/eRy8zVsmHLdp5uxw8MfieS9cY8JaN4M15+hr550Vnz36o63q3c+bI+a+0NBcZNj0fbvGC16y1uwLIeP9uNAwYbk9QGCeAqU1tJSRAAECgxKQfwclaZwSBeTff1ZN/p3ctyPKv/88S/3k30H/+3H/fffF2Ud+uHWf4U3b7BTv/eBHevoQgkGv2XgEUgrIvym1zUWAQE4C8m9O1bCW1ALyr/w795nz9995/wam+Ptvr7/7XznjlPj0YQf0+rLZz6+x3oaxw7SjfDNDX3peNCoCpeVfFxpG5eTZBwECBAgQGKCAhtYAMQ1VnEBODa0Gr5f1tPnWg5t+95s4ctdt4pbrrxu3Ns0b5nc+9LhY79/e3uoN7s1gs2Y9GOcef0RccMoxreq+57GnxfqbvnPCZyfTVJpw8IhYYqlnxoGnfi6ev/pLH/d4v3P38maYZtLmzQYXfuKY1nbNa9q84eDCTxwbnzn6kAkZdj3ixHjtO98z4XNzP9DU++LTT4pzPjat1eua89R8s0Tbn+uuviq+d8kXY+Mtt42lV1ix9Tl0oaGtsOcIPFqgtIaW+hEgQGBQAvLvoCSNU6JAL3mz7bfETcahl/XIv/1Jy78ROebf/qo571f1mtWb/sV+J58z+wMO/BCoRUD+raXS9kmAwGMF5F9nomaBXvKm/Pvok+Lvv//08Pffx/8r0uvff3v5d+ihWbPic8cdFs3fu3v5ad7nsMlW28dbd/hANB/A4IdAzQKl5V8XGmo+rfZOgAABAgTmI6Ch5WjULFByQ+vZy60w+4/Qy6286nxL+J0vnx/H7rnDhCXe4C1bzP7EgoUXWXTCZ+d+oPlU/Y9s+/ZWn9r/rj0OiM133XfC8fu9VNAM3DQsNn7XtrHBW98VSz93hXjCExeM5qszb/n97+IbF3wmLr/4C7HaWq+I3aafFIsstvjj1tLv3Hsc88nZlzWmTGkfue6beW+cNm2fuPyi8yY0aR6Y6FMfH/jb/XHm4Qe1+kTG6edfFi946Tqt5p37oZn3zIhTDto9fnDpxRO+tjlTO37k6Nk16fLHhYYudY09ygKlNbRGuRb2RoBAWgH5N6232fISkH//UQ/59x8O8u/4v5855t/Hrvjhhx+O7331wjjloD1a9WWa179j571iy933j6lTn5DXP1BWQ6BDAfm3Q1xDEyCQtYD8m3V5LK5jAflX/p37iMm/ZeTfv/31r/Gpj+4X//2Fc1r/C7HGq14Tb99pz1h1rXV7+jt96wk8SKAwgdLyb/t31xRWCMslQIAAAQIE+hfQ0OrfzivLFyi5odXot3lj+v33/SWar4y884+3xl/uvSduu/F/Y8adt8eN110b/+/uP8efbvpD7Hz4CbH6uuv3XNBe3kze9YWGNp+ScfstN8V1P78qXvnGt86zqdFPQ6vfN8M02Nf/6uo4cpet4/Zbb25lP963XPSy9l0OOyFeu/nWfTV2mksyXzjpqGi8F1lsiVh2pVXiKU9dLJZe/vmzL8Qs9Zx/nf3GiKcs+tSYssACrfY1mYd6OYNNU2uv4z4Viy6+5GSm9FoCIyFQWkNrJNBtggCBLATk3yzKYBFDEpB/5d+5j14vGXLO6+Tf4ebfuevXXGb4/n9+KU49eO+YOePuVv+qNB9s0PQVmtzuh0BNAvJvTdW2VwIE5haQf52HmgXkX/lX/u3tX4Ac/v5774y74pg9/j2u/u43Wy+++WC9Jutu8JbNY80NN+75wxtbT+RBAoUIlJZ/XWgo5GBZJgECBAgQSCmgoZVS21y5CdTQ0OrSvJfGQtuvbO3nTRXNHvv5loTH2vQ6d9Mk2f/Uz/V1GaSZu7loctb0g+OSs09tVaY3b7dzbLPvtNnfPDGZtTeXEXY4+Kh4yas3Kv5TGV1oaHV0PETgcQKlNbSUkAABAoMSkH8HJWmcEgXk38lVTf6Vfyd3ggb36uYywxVfvyTOOOyA1h+Q0PQv9jj2tFh7o00GtxAjEShEQP4tpFCWSYDAwAXk34GTGrAgAfl3csWSf+XfyZ2g/l7dy9985zXDIosvEZvvsk+8bov3xkILL9zfIryKQOECpeVfFxoKP3CWT4AAAQIEuhDQ0OpC1ZilCGhoTa5SuTS01nndm2K36SfFIostPqkN9Xqh4SWv2ij2OPaT8dQlntb3vD/+xn/FYTtu2er1q7/i1bHX8afHYks+/XHPP/j3B+Lsj02Lr5xxSquxmodWednL49WbbR5rveYNsfjTl+rrGxtaT9bRg700t3xDQ0dFMGyRAqU1tIpEtmgCBLIUkH+zLItFJRKQfycHLf/Kv5M7QYN5dT+XGZqZt953Wmy2/a7Ff6jBYBSNUpuA/Ftbxe2XAIE5AvKvs1CzgPw7uerLv/Lv5E5Qf6++7uqr4uBt3hJ//cvM/gYYe1XzjQ3/fvCRscKqq09qHC8mUKJAafnXhYYST5k1EyBAgACBjgU0tDoGNnzWAhpa/ZXnvpn3xjVXfD++/oWz46pvXdZqkC6/oWHnQ4+LZvzJ/vR6oeHt/7FnvHuPA2OBqVP7nvr2W2+OY3bfPn7zsysnHOPZy60Q+518Tiy38qrzfLa5zPDpww6YcJx5PbD8Ki+KNTd4fbxk/dfEc1/womI+ucKFhr7K7UUEorSGlpIRIEBgUALy76AkjVOigPzbX9Xk33+4yb/9nZ9Bvqq5zPD9//xSnHrw3jFzxt2th26+lWHnw46f/UEGfgjUKCD/1lh1eyZAoBGQf52DmgXk3/6qL//Kv/2dnMG8qpcPAZxoxqWWXiY+cNSpsdrar5joUf+dwEgJlJZ/XWgYqeNnMwQIECBAYDACGlqDcTRKmQIaWu3q1rzR/7ab/jd+8YNvx0++dVn84offaffCuZ7q6kLDRG/y72WhvV5o2OfjZ8Qr3/jWXqZ43LPNp0x88uC94/KLzms1zuHnXhqrrrXuPJ9t6nLETu+e9CdXNIM3DZ4Xrbt+vOjlr4plV1wlFl70qa3Wl/ohFxpSi5tvVARKa2iNirt9ECAwfAH5d/g1sILhCci/7ezl33k7yb/tzk9XTz380EPxna9cEKd+eK+eMv8a620YO0w7KpreiR8CtQrIv7VW3r4JEJB/nYGaBeTfdtWXf+XfnP7+23yI4l1/ui1WXH3NeMYyy8aTF1k0pkyZErNmPRh/vu2PccXXL4nLzj0zmr8Nt/lxqaGNkmdGTaC0/OtCw6idQPshQIAAAQIDENDQGgCiIYoVKLmhtexKq8S+J54Vz1lhxYH6N02BGXfcHjf+9tq47uqfxDVXfi+uufIHk56jqwsNq7/i1bHX8afHYks+fdJr7PVCw/TzL4vmaysn8/PQrFnxueMOiws/cWyrYfY89rRYf9N3zvPZu2//vzhu751mXzwZ9M+cb3BY6zUbx3NXeWE84YkLDnqKvsZzoaEvNi8i4BsanAECBKoVkH+rLb2NR4T8+/hjIP/uH18798xWvx/ybyumTh5qzum3vnhufPrQ/Xu6zLDii9eMDxx5cjzneSt1si6DEihFoLQ3dJTiap0ECOQvIP/mXyMr7E5A/pV/5xbw99/5/67l+vff+a347jv+FGcfeXDrDwr0jYXd/Ttr5DwFSsu/LjTkeY6sigABAgQIDFVAQ2uo/CYfskBODa1emynPfcFqsc/Hz4yll3/+pBQf/PsDceN118b/XPWjuPq734xf//SKnv5A3nbyri40tB23zTp7qcGg/Jt1NZcZPnP0IW2WGO878PB483Y7z/fZ/z7/M3HS/ru1GqvfhxZZfIl41b+9PV71b2+L5g0SU6c+od+hJv06FxomTWiASgVKa2hVWibbJkCgAwH5twNUQxYjIP9GyL//PK7yb7tf3WHn378/8Lf46lmnxvknHdVTr6b58IXdpp846Z5ROyVPEchbQP7Nuz5WR4BAdwLyb3e2Rs5fQP6Vf+c+pfJvu9/ZYeffdquMuP++++LsIz8cl3729FYvee8HD4lNt9slFpg6tdXzHiJQskBp+deFhpJPm7UTIECAAIGOBDS0OoId0LBTpzwUsx5eYECjGeaxAiU3tFZb+5Wx13Gnx5LPeGbPhW0+3e+3P/9JNG9+v/Ibl8bMGXf3PEavL2h78aCXplKzhnftcUBsvuu+vS5nns/3MvcgLzR858vnx7F77tBqDxPtd+Y9M+KUg3aPH1x6cavxJvtQ800hm22/W6y78aax0MIL9zTcIP59c6GhJ3IPE3hEoLSGltIRIEBgUALy7+QkB/H/3ya3Aq+ejID8K//OfX7k30f/Nk2dEjHr4fF/wyaTf/v53W1q9KXTjo9zT5je08vXWG/D2GHaUfHs5Vbo6XUeJjCqAvLvqFbWvggQmEhg1POvfDrRCaj7v8u/8m/J+Xde/76V9PffFP/6/PlPt8Vxe+4Qv7riexNO13w4397HfzqescyyEz7rAQKlC5SWf11oKP3EWT8BAgQIEOhAYNQbWh2QGXKEBHJqaN074644Zo9/n/0tCW1+1njVa2Kv4z4Viy6+ZJvHZz/TfLLfj7721dnfCNB8K0PKn64uNEz0jQW97HEU3tDR7Ld5k/+JH9xt9rdtpPpp3tix5Qf2j3Ve+8aYskC6S1guNKSqsHlGTaC0htao+dsPAQLDE5B/h2dv5uELyL/paiD/zt96kBf6Rzn/Np84eeEnjokLTjmmp4O75gavjx0/cnQstfQyPb3OwwRGWUD+HeXq2hsBAuMJyL/OR80C8m+66su/8m+60/bomZoPbjxp/91aTb/rESfGa9/5nlbPeohAyQKl5V8XGko+bdZOgAABAgQ6EtDQ6gjWsEUI5NTQuu3GG+Ko928Xv7/m563s2jaI5gx2y+9/G2dN/3Bc9a3LWo0/6IfarreXSwXNGvc89rRYf9N3DmS5vcyd6zc0zIH44x9+H6dN2yeu/t63BmLTdpBNtto+3r3HgdF8LWmKHxcaUiibYxQFSmtojWIN7IkAgeEIyL/DcTdrHgLyb7o6yL/ztx70hYZmplHLv81lhs8ec0h89axTezq0G7xli9j2gENjsSWf3tPrPExg1AXk31GvsP0RIDA/AfnX2ahZQP5NV335V/5Nd9oePVMvfyNu8nJz+f/JT1lkWMs1L4EkAqXlXxcakhwLkxAgQIAAgbIENLTKqpfVDlYgp4bWdVdfFQdv85b4619mttrku/ZtjzVvAAAgAElEQVQ4IDbfdd9Wz/7Pj38YJx/4gdmf3D+sn7br7eVSQbMXFxrmX9GZM+6OL512Qlz62dNbn6tBnI/mUsM2+x0SCy288CCGG3eMXppV/XyrSecbMAGBIQmU1tAaEpNpCRAYQQH5dwSLakutBeTf1lSTflD+nT9hFxcamtlGJf82lxnOPvLDs3N8Lz/v2HmvePt/7JUkh/eyLs8SyEFA/s2hCtZAgMAwBOTfYaibMxcB+TddJeRf+TfdaXv0TPfd+//ixP13ix/+15cnXMLKL1k79jr+dN9mOKGUB0oXKC3/utBQ+omzfgIECBAg0IGAhlYHqIYsRiCnhtblF50Xx++9U2u7fT5+RrzyjW+d8Plbrr8uTthvl/jtz38y4bNtHlh6+efH6uuuHy999Wvj2c99Xpz2kX3j6u9+c8KXdtXQOvzcS2PVtdadcP42D/RymSL3b2iYs9+HH344/nTLjXHJWafG5Rd/YfabPFL8bL3vtNhs+11j6tQndDqdCw2d8hp8hAVKa2iNcClsjQCBxALyb2Jw02UlIP/2Xg759x9m8u/4Z2dQ+befb2ZoPl1yq70/FK/f4r3xxAWf1Psh9woCFQjIvxUU2RYJEJingPzrYNQsIP/2Xn35V/5tc2oGlX/bzDXRM738XX+JpZ4ZH/rUebHCai+eaFj/nUDRAqXlXxcaij5uFk+AAAECBLoR0NDqxtWoZQjk0tB68O8PxNkfmxZfOeOUVnBtQ/fMe2bEKQftHj+49OJW487rodXWfkWstvZ6sfJL1ornvfDFschiS8SUKf+IFvfOuCuO2ePfh3qhYfr5l8ULXrpO3/ub+4W9ND6WXWmV2PfEs+I5K6w46bl7+YTK9+z94Xj7f+zZ15z3zbw3fvrtr8d3vnxBXPWty/oao+2Lllp6mdjv5HPieS9co+1L+nrOhYa+2LyIQJTW0FIyAgQIDEpA/h2UpHFKFJB/J66a/DtvI/l3/LMziPzbXGa48BPHxAWnHDPxQR17YpHFl4gdD/5YrPemt8WUBRZo/ToPEqhNQP6treL2S4DAHAH511moWUD+nbj68q/8O/Ep+f/s3Xe4bUV9N/ABlPDyalA0aIKCDQHBgg3E/lqIBEV9iGIsKF6FIIg0EbCAiECQIiJBRBEb2GtUYouxRGxoAgpGVKwECxgxJkp5n3XuJlzK3Wuvc/aaM7+Zz3me/BPWWjO/z2/OffzOWbP3ja+YR/5dzLiru2fI7/o83ymYZw2eRWCeAtHyrwMN8+y+ZxEgQIAAgUoEbGhV0khlLEpgSMjd7mnPSSteemRae511FjXWtJv+48cXp9e86Lkzf4vCfR/26LTPcW9If3rr20ydy5AX5a99ULcR8fAnPjVt/ajHpY033WJqvS0faOi85rXxcfaZp6eTX7rPTOtq3+NOTQ/f8SkzXTvtou6wywXfOCd94R8+kL762bNH+eaGp+754rTzCw9Ma6611pLnu7oHONAwGq0HVy4QbUOr8nYojwCBjALyb0ZsQxUnIP/euCXy70Gpy6Oz/Mi/05WWkn+vuurK9MHTTkpv/btDZ2nFwjXd2t398ONStz907YdOzHyzCwk0JiD/NtZw5RIg8L8C8q/F0LKA/Cv/riow5APtuvvk3/nl32uuvjr97rf/mX73n79Jl/z4h6n7u+6lP/lR+v63/zWt/SfrpL2OPimtt/5tF/XP1dVXXZXecfwR6b1/f9xM98+rrzMN5iICyyQQLf860LBMC8WwBAgQIECgZAEbWiV3x9zGFihlQ+uT735bOumgvWYud5Y/lHcvrL/uJXumL//jR2d6bvfJfs95yeHpYY/faeZDG60faDjgxDenh/zVk2fyXd1F11xzTTrrxKPTWSceNdNzDjvjA+k+D3nkTNfOelH3DSE//cFF6Vtf/KeFb9v4zte/nH7/uytmvX2112259UPSfseflta/3e2X/KzVPcCBhtFoPbhygWgbWpW3Q3kECGQUkH8zYhuqOAH597qWyL8pDX2hQ/6d/iu92Py7mMMMd958y4XDDJtt9cDi/p0xIQIlCsi/JXbFnAgQyCEg/+ZQNkapAvKv/Lvq2pR/8/79t3s34bPvPzNd+tMfLxxcWN3PUr8NcmhfHWgo9V9s85qnQLT860DDPLvvWQQIECBAoBIBG1qVNFIZixIoYUNr6MGD//N/b5EOOuUd6d7bPnxqzRed9810+PN2Tpddekmvza03uH3a89WvTfd7xGMHfbJftxFx7ItWLHzSf9/P3+xzcOoOYvT9LOfmw9Cxn77vIemv99h/kNkN6/+f3/8+vfHwA9Mn3/XWPprU9ellbzwr3XXL+/Reu5QLugMOl1z8g3T+V7+UvvWlzy383xWXXzb4kTnm60DD4La4gcCCQLQNLW0jQIDAvATk33lJek5EAfl3Zdfk35UO8u9Kh+XMv90HHHz+I+9d+MbGWT9U4O73uX/a/bDXjL4vEPHfOHMmsDoB+dfaIECgVQH5t9XOq7sTkH/l31V/E+TfvPn3sx84K52w/+4z/WN0yBvOTA989ONmuvaGF/3m179ceE+h+8C+WX4caJhFyTXRBaLlXwcaoq848ydAgAABAiMI2NAaAdUjwwgs94ZW98frz33o3en4/Xab2Wybx+6Q9jrqpHSL9W419Z4hmwV/vcd+6WkvOiittdbNZp5Hd+GQl8lrPNCw7eN2THsd+bq07i3/dJDbqhf/+j8uScfusyKdd84Xep+x2X23TvudcFraYMM79l47zwu6T4z8yfe+mz757remz37wXYMON7z6zI+lLR647Tync71nDVmDWz3sUWm/49+Ybnmr9UebjwcTiCIQbUMriqt5EiBQvoD8W36PzHA8Afl3pa38u9Jh6Asd8m//7+bQ/HveOV9Mrz1g94VPrZzlpzvMsOeRr0sb333zWS53DQECEwH511IgQKBVAfm31c6ruxOQf+XfVX8T5N+b/ndhrL//nv+VL6WDn7b9TP8Y7bDL7unZLzks3XztP5np+lUv+vdvfT0dsfvTZ/pwx+6bDg848fS04V02GTyOGwhEEoiWfx1oiLS6zJUAAQIECGQSsKGVCdowRQos94bW0D9ed4jdH68f85Rn9noOqW2xn34w5FsgajzQ8Bd3ums68PVvTXfabIvefqzugu7bD47c/ekzfRrjI5+0c9rtsNek7ls6lutn6Jrd97hT08N3fMpo03WgYTRaD65cINqGVuXtUB4BAhkF5N+M2IYqTmBIRtzuac9JK156ZFp7nXXmVsfQLCH/3ph+np8mOPSFDvm3/1dhSP792Q8vWvhwi+9+82v9D05p4YMN9j7mlLTl1g+e6XoXESBwnYD8azUQINCqgPzbaufV3QnIvyvXgb//rnSQf/v/XRi6ZzMt//784u+nY164a+reI+j7ucPdNk0HnnRG2miTzfouvd5/7w5jnHnCkek9Jx870333fvAjFj40cL31bzvT9S4iEFUgWv51oCHqSjNvAgQIECAwooANrRFxPbp4geXa0Oq+meHcz386nXb4QQvfcjDrz+b32yZ1GwQb3GGjqbf84X/+O53+6pemj739tJkevdiXIv7l7I+ko/boP1zRTaLGAw1dXc/c/+Xpyc/fO6251lozWa960dVXXZXOOvHohY3VWX6ee8ir0xN23eMmL+02bn5/xRXpyj/+IXUbRVddeWX6+cU/SP952a/SL3/2k4X/339d8dt06z+73Uzf8LG6+fzxD/+T3nLUK9JHzzhllikvrFcHGmaichGBrALRNrSy4hiMAIGqBeTfqturuB4B+XclkPy70mHoCx3yb/8/MbPm3//+r/9KZxz98pn3bLoPNdjjVcenhz5+p7TGGv7U298JVxC4voD8a0UQINCqgPzbaufV3QnIv/Lvqr8J8m//vwvz/Pvv7393RXrDK/ZPn/3AWf0Dp5SeuGLP9Iz9XjboWxq+8/Uvp+P2ed7M33jY/X19lxcfmm5287VnmpOLCEQViJZ/7XJFXWnmTYAAAQIERhSwoTUirkcXL5B7Q6s7yPCLn/44feztb0yfeOfpM30q/6qIK152VNphl916/4A9dGNmMZ/Q0f0B/tRD90+fft87Z+pzrQcauk+OOOC1b17UtzT88ILz0zF775p+8r0Lew1vvcHt0yGnvCNtcu/73ejaId9SMO05vZOYXDDk92axLwvNOpchtW/1sEel/Y5/Y7rlrdaf9fGuI1CtQLQNrWoboTACBLILyL/ZyQ1YkMCQ/x0/j29okH9f3Nv9odl9nvlq6NhdMfLv9JbO0p/u9+JzH3r3wrczzPrzV896fnr2ga+c6zemzDq26wjUICD/1tBFNRAgsBgB+Xcxau6pRUD+XdlJf/9d6SD/zvabPeT3pi//nn3m6enkl+4z08DdIf7dX3lsevgT/jqtseaavfd033h46qEHpHM//5nea6+94CUnvy09aLvHz3y9CwlEFYiWfx1oiLrSzJsAAQIECIwoYENrRFyPLl5gSDAf+kJH90fq31/x2/THP/4hXfqTH6Xv/du56V8+8eH0rS99blEu93/kdmnPI09c+IT9vp/uk//fcfwR6b1/f1zfpQv/fYdddk/PfslhM3/yQVfb5z/y3oWNiO5TFmb5qfVAQ1f71o/ePu1xxAnpVrfdYBaKhWuGfiLjNo/dYbXfrDB0I27oWl61qCFjbbzpPdKLX/eWdIe73n1ml6EXOtAwVMz1BFYKRNvQ0jcCBAjMS0D+nZek50QUkH9Xdk3+XekwJNutut7l35v+7Z81/3YvXnSHGb77za8t+z8jS9kbWPbJmwCBAQLy7wAslxIgUJWA/FtVOxUzUED+lX9XXTLyb/8v0BCjWfLvj/79gnT0nrvM9KF+3ey6Qw3P2P9labudn73a9xW69xMuOu+b6bTDD0rdNzTM+nP3+9w/7X/Cm9Lt7rjxrLe4jkBYgWj514GGsEvNxAkQIECAwHgCNrTGs/Xk8gWGbGgtZzVdiD/w9W9NWz30/808je4ww9te88qZrt9gwzumvY85JW259YN7r+82C77xz59Kp7xs35m/xrF76E5/u296+j6HpDXXWmvqGEM2TLoH9X0CRG9Bq1wwdOxVn739M1akXQ58ZVpn3XV7h+y+tvNDb3r9zP3pHrjnka9Lj3nKM1f77H85+yPpqD1W/99XvXHoJ12seu+Qb5XY9nE7pr2OfF1a95Z/2muy2AscaFisnPtaF4i2odV6v9RPgMD8BOTf+Vl6UjwB+Xdlz+TflQ7yb//v8Lzz71VXXZnOPOHI9J6Tj+0fPMMVDjRkQDZEEQLybxFtMAkCBJZBQP5dBnRDFiMg/8q/qy5G+bf/V3Pe+bf7W/jbjz08ffC0k/oHX+WKezzgQWnHXV+QtnjgtukW6906rbHGGgv7FxdfeH767AfflT7zvnfO/GGL1z72mfu/PD35+Xv3vqMwaKIuJlCoQLT860BDoQvJtAgQIECAwHIK2NBaTn1jL7dAlA2tZ7340PTEFXumtda62cxkX/nUx9MRuz1t5uu7TyfY/bDXpLtueZ/V3tN9q8DH3/Gm9K7XHT14s2DWP5QP3VQq5UBDh/awx++Uuk2RDe6w0WoNu2+06F5eeN8px8/cm3tu89C0z3Gnptvc7s9Xe89vfvWLdNLBL0xd32f56Q41PHWvA9Pjnv7cmQ5hLOZTL3Y9+Ij0hF33WNhsGuvHgYaxZD23doFoG1q190N9BAjkE5B/81kbqTwB+fe6nsi/SzvQIP/e+Pd7lvw79BMqx/5XZNZ9mrHn4fkExhaQf8cW9nwCBEoVkH9L7Yx55RCQf+XfVdfZ0L8933CN+vvv9UVmyb/dHd/7t3PT0S941qAPSJz3vw+b32+btO9xp0792/28x/Q8AsspEC3/jvcWyXJ2wdgECBAgQIDAkgRsaC2Jz83BBSJsaG3z2B3SHkeckNZb/7aDtIe86H3tg29xq1unJzx79/TwHZ+S/mzDOy4coLjyj39Iv7rk5+mcT/5D+sSZp6fuuYv5eeSTdk67Hfaaha+MnPYzdFOppAMNXV3XGm6z3RPShne+a7rZzddO11x9dbrsF5emr3/uk+kjb/n7dPGF3x5E+IIjXpse89Rn9R4MOOdTH0vH7/v8QYdNuq8FfcQTn5ru94jHptvdYaO0zrr/93/n1vXit5f/Ov37v34jfeo9b09f/cwnZp73nTffMh1w4ulpw7tsMvM9i7lwyDrf6mGPSvsd/8Z0y1utv5ih3EOgKoFoG1pV4SuGAIFlFZB/l5Xf4MssIP9evwHy73+n0151UDr7zNMXvTLl35V0s+Tfq6+6Kp114tGp+z0s5ceBhlI6YR5jC8i/Ywt7PgECpQrIv6V2xrxyCMi/8u+qAkP/9nxTa1T+nT3/XuvXfUth9wF/7zjuiBy/9jcao3snYY9XHZ8e+videv/GviwTNCiBEQSi5V8HGkZYBB5JgAABAgSiC9jQit5B81+KQOkbWls/evuFwwy3uu0Gg8vsvsrxLUe9In30jFMG3zvGDfd+8CPSfiec1nswY+imUmkHGuZt1x0Eef6hx6R1b3HL3kd336BxxtEvTx97+2m91459wYqXHZV22GW30TeIHGgYu5OeX6tAtA2tWvugLgIE8gvIv/nNjViOgPybrxfy7+Ksa86/l/70x+nYF61IF3zjnMXhjHCXAw0joHpkkQLyb5FtMSkCBDIIyL8ZkA1RrID8m6818u/irGvOv6uKXP7LS9PJh7wodR/Kl/tn+2esSLsc+Mq0zrrr5h7aeASWTSBa/nWgYdmWioEJECBAgEC5Aja0yu2NmY0vUPKG1v0fud3CNxpssOEdFw1x/le+lI7Ze9d02aWXLPoZ87rxL+5013Tg69+a7rTZFlMfGeVAw98eflz69Pvemb77za/Ni+hGz7n7fe6f9j769ekOd9t05jGWc2Po2knm3CByoGHmpeFCAtcTiLahpX0ECBCYl4D8Oy9Jz4koIP/m65r8O9y69vz7lU99PB2x29OGw4x4hwMNI+J6dFEC8m9R7TAZAgQyCsi/GbENVZyA/JuvJfLvcOva8+8NRX7yvQvTaw98wah/U7/hmEv50MjhHXUHgXIEouVfBxrKWTtmQoAAAQIEihGwoVVMK0xkGQRK3dB60vP2Sjvtvm/qvr5yKT9jf5Vj91WND97+iemi876ZfvCd83qnesgbzkwPfPTjpl4X5UBD980QV115VXrtAbun7pMW5/3THWTZ+5hT0pZbP3jwo5djY+jaSebeIHKgYfDycAOBBYFoG1raRoAAgXkJyL/zkvSciALy79K6Jv/KvzdcQbPm3yv/+Id0xt8dmj785pOXtgjnfLcDDXMG9bhiBeTfYltjYgQIjCwg/44M7PFFC8i/S2uP/Cv/Ljb/rm7lnXfOF0f7m/pNzXW3Vx6bbnO7P1/aL4K7CQQUiJZ/HWgIuMhMmQABAgQIjC1gQ2tsYc8vWaC0Da1N7nXf9Mz9X57u9aCHpTXWXHMudGN9Yn+3mfXclx65cKDhLUe9PJ195um9893pb/dNT9/nkLTmWmut9tpIBxo2u+/W6cv/+NH05iMOnuuhhu4ww15Hvz7dc5uHpjXWWFyM+9kPL0qnHnpAOvfzn+nty7wumMe3igydiwMNQ8VcT2ClQLQNLX0jQIDAvATk33lJek5EAfl38V2Tfz+R5N/rr58h+ffX/3FJOnafFem8c76w+EU4wp0ONIyA6pFFCsi/RbbFpAgQyCAg/2ZANkSxAvLv4lsj/8q/N1w9Q/Lv6lbeNddck87/yhfTyS/dJ3V/2x3r55FP2jk95+BXpfXWv+1YQ3gugaIFouXfxb0JU3QLTI4AAQIECBBYqoANraUKuj+yQCkbWhtveo/0xBV7pW3/cse0zrrrzp20O9Rw6mEvTl/82Afn8uw7b75les7BR6w8eLHGGumT735bOumgvXqf3b0Asd8Jp6Xuhf3V/UQ60LD5/bZJ3QbMBd84J73hFfvP9C0VfUjdM5/3iqPTXbe4d9+lvf/9issvS+8/9bXpY28/Lf3+d1f0Xr+UC7Z/xoqFwypL/VaRoXNwoGGomOsJrBSItqGlbwQIEJiXgPw7L0nPiSgg/y6ua/JvSt03FMq/162fofm3+1bLw5+3c7rs0ksWtwhHusuBhpFgPbY4Afm3uJaYEAECmQTk30zQhilSQP5dXFvkX/n3hitnaP7tW3k/uei7Cx+U+NXPfKLv0kH/vfv79FNfcED6y7/ZNa29zjqD7nUxgZoEouVfBxpqWn1qIUCAAAECcxKwoTUnSI8JKbCcG1rdS/0PfNT26SE7PCnd/T73T2utdbNRDbsX2t93yvHpo2e8YdEvt3efytFtXOy4Ys/rfbLBDy84Px39gmel7lsB+n5ecvLb0oO2e/xqL4t2oOHaQn7z61+mD5120qIPD6zOts+z7793By6+/+1/TWeecOTcN4e6se/xgAelnfc6cK7fKtJX06r/3YGGIVquJXCdQLQNLb0jQIDAvATk33lJek5EAfl3WNfk3+u8rj3QIP8uLv9+4R/en4554a7DFmCGqx1oyIBsiCIE5N8i2mASBAgsg4D8uwzohixGQP4d1gr5V/694YoZ8++/3bsAZ5/1lvThN78+XfrTHw9brDdx9cMev1N68m4vSnfabIuFD2L0Q6BlgWj5129sy6tV7QQIECBAYDUCNrQsjZYFcmxo3eUe90rr3ea26Rbr3TrdZYt7pY022SxttMnm6TZ//hejH2K4YW+7l9u7wwfvf8MJ6Z8/8t6ZW999qsEjn/jUtMOzd0+3u8PGN9oM6A5LdN9Q8NkPnNX7zO6rHp9/6DFp3Vvc8iavjXqgoSum8/3pRd9N73/jielLH//QTAdHuk3CbR67Q9rxuXuOutFyzdVXpx9978L0qfe8LX357I8saYOoWw9bP3r79JinPDPLYZxpi8qBht5fORcQuEmBaBta2kiAAIF5Cci/85L0nIgC8u9sXZN/b+x0wwMN8u9sa+naqz785pPTm444eNhNGa52oCEDsiGKEJB/i2iDSRAgsAwC8u8yoBuyGAH5d7ZWyL/y76oCuf/++9vLf53++cPvXTjccPGF355t0U6u6ua67V8+Ie2wy+5po7ttmtZYc81B97uYQK0C0fKvAw21rkR1ESBAgACBJQjY0FoCnlsJBBb4za9+kS4892vp3M9/Ov34exemH1xwXrri8ssWKuq+PeKOm2yeNrnXfdM9t3lIuts975vWWXfdwNXmn/oVv7k8XfCNc9LX/+mT6aLzv5UuPPerC5PoDjDc+R73THfadIu01UMflTbd6v5pvdv8WdYJXnXVlelXP//Zwjc3XPzdb6fvn/et9J+X/zr94Nv/dqNDGJtu9YCFwyd32mzLdJd73DN1B3Ruv/Gd081uvnbWORuMAIH5CkTb0Jpv9Z5GgEDLAvJvy91Xe8sC8u+43Zd/x/X1dAIEliYg/y7Nz90ECMQVkH/j9s7MCSxFQP5dil7/vfJvv9HQK7oP5fvFz3+aLvj6l9N3vn7Ojd5b6J7X/b16gw03Sne751Zpiwc8KG286RZp7XXWGTqU6wlULxAt/zrQUP2SVCABAgQIEBguYENruJk7CBAgQIAAAQKRBaJtaEW2NncCBMoSkH/L6ofZECBAgAABAgTGFpB/xxb2fAIEShWQf0vtjHkRIECAAAECBMYRiJZ/HWgYZx14KgECBAgQCC1gQyt0+0yeAAECBAgQIDBYINqG1uAC3UCAAIHVCMi/lgYBAgQIECBAoC0B+betfquWAIHrBORfq4EAAQIECBAg0JZAtPzrQENb61O1BAgQIEBgJgEbWjMxuYgAAQIECBAgUI1AtA2tauAVQoDAsgvIv8veAhMgQIAAAQIECGQVkH+zchuMAIGCBOTfgpphKgQIECBAgACBDALR8q8DDRkWhSEIECBAgEA0ARta0TpmvgQIECBAgACBpQlE29BaWrXuJkCAwHUC8q/VQIAAAQIECBBoS0D+bavfqiVAQP61BggQIECAAAECrQpEy78ONLS6UtVNgAABAgSmCHihw/IgQIAAAQIECLQlEG1Dq63uqJYAgTEF5N8xdT2bAAECBAgQIFCegPxbXk/MiACBPALybx5noxAgQIAAAQIEShGIln8daChl5ZgHAQIECBAoSMCGVkHNMBUCBAgQIECAQAaBaBtaGUgMQYBAIwLybyONViYBAgQIECBAYCIg/1oKBAi0KiD/ttp5dRMgQIAAAQKtCkTLvw40tLpS1U2AAAECBKYI2NCyPAgQIECAAAECbQlE29BqqzuqJUBgTAH5d0xdzyZAgAABAgQIlCcg/5bXEzMiQCCPgPybx9koBAgQIECAAIFSBKLlXwcaSlk55kGAAAECBAoSsKFVUDNMhQABAgQIECCQQSDahlYGEkMQINCIgPzbSKOVSYAAAQIECBCYCMi/lgIBAq0KyL+tdl7dBAgQIECAQKsC0fKvAw2trlR1EyBAgACBKQI2tCwPAgQIECBAgEBbAtE2tNrqjmoJEBhTQP4dU9ezCRAgQIAAAQLlCci/5fXEjAgQyCMg/+ZxNgoBAgQIECBAoBSBaPnXgYZSVo55ECBAgACBggRsaBXUDFMhQIAAAQIECGQQiLahlYHEEAQINCIg/zbSaGUSIECAAAECBCYC8q+lQIBAqwLyb6udVzcBAgQIECDQqkC0/OtAQ6srVd0ECBAgQGCKgA0ty4MAAQIECBAg0JZAtA2ttrqjWgIExhSQf8fU9WwCBAgQIECAQHkC8m95PTEjAgTyCMi/eZyNQoAAAQIECBAoRSBa/nWgoZSVYx4ECBAgQKAgARtaBTXDVAgQIECAAAECGQSibWhlIDEEAQKNCMi/jTRamQQIECBAgACBiYD8aykQINCqgPzbaufVTYAAAQIECLQqEC3/OtDQ6kpVNwECBAgQmCJgQ8vyIECAAAp7bIsAACAASURBVAECBAi0JRBtQ6ut7qiWAIExBeTfMXU9mwABAgQIECBQnoD8W15PzIgAgTwC8m8eZ6MQIECAAAECBEoRiJZ/HWgoZeWYBwECBAgQKEjAhlZBzTAVAgQIECBAgEAGgWgbWhlIDEGAQCMC8m8jjVYmAQIECBAgQGAiIP9aCgQItCog/7baeXUTIECAAAECrQpEy78ONLS6UtVNgAABAgSmCNjQsjwIECBAgAABAm0JRNvQaqs7qiVAYEwB+XdMXc8mQIAAAQIECJQnIP+W1xMzIkAgj4D8m8fZKAQIECBAgACBUgSi5V8HGkpZOeZBgAABAgQKErChVVAzTIUAAQIECBAgkEEg2oZWBhJDECDQiID820ijlUmAAAECBAgQmAjIv5YCAQKtCsi/rXZe3QQIECBAgECrAtHyrwMNra5UdRMgQIAAgSkCNrQsDwIECBAgQIBAWwLRNrTa6o5qCRAYU0D+HVPXswkQIECAAAEC5QnIv+X1xIwIEMgjIP/mcTYKAQIECBAgQKAUgWj514GGUlaOeRAgQIAAgYIEbGgV1AxTIUCAAAECBAhkEIi2oZWBxBAECDQiIP820mhlEiBAgAABAgQmAvKvpUCAQKsC8m+rnVc3AQIECBAg0KpAtPzrQEOrK1XdBAgQIEBgioANLcuDAAECBAgQINCWQLQNrba6o1oCBMYUkH/H1PVsAgQIECBAgEB5AvJveT0xIwIE8gjIv3mcjUKAAAECBAgQKEUgWv51oKGUlWMeBAgQIECgIAEbWgU1w1QIECBAgAABAhkEom1oZSAxBAECjQjIv400WpkECBAgQIAAgYmA/GspECDQqoD822rn1U2AAAECBAi0KhAt/zrQ0OpKVTcBAgQIEJgiYEPL8iBAgAABAgQItCUQbUOrre6olgCBMQXk3zF1PZsAAQIECBAgUJ6A/FteT8yIAIE8AvJvHmejECBAgAABAgRKEYiWfx1oKGXlmAcBAgQIEChIwIZWQc0wFQIECBAgQIBABoFoG1oZSAxBgEAjAvJvI41WJgECBAgQIEBgIiD/WgoECLQqIP+22nl1EyBAgAABAq0KRMu/DjS0ulLVTYAAAQIEpgjY0LI8CBAgQIAAAQJtCUTb0GqrO6olQGBMAfl3TF3PJkCAAAECBAiUJyD/ltcTMyJAII+A/JvH2SgECBAgQIAAgVIEouVfBxpKWTnmQYAAAQIEChKwoVVQM0yFAAECBAgQIJBBINqGVgYSQxAg0IiA/NtIo5VJgAABAgQIEJgIyL+WAgECrQrIv612Xt0ECBAgQIBAqwLR8q8DDa2uVHUTIECAAIEpAja0LA8CBAgQIECAQFsC0Ta02uqOagkQGFNA/h1T17MJECBAgAABAuUJyL/l9cSMCBDIIyD/5nE2CgECBAgQIECgFIFo+deBhlJWjnkQIECAAIGCBGxoFdQMUyFAgAABAgQIZBCItqGVgcQQBAg0IiD/NtJoZRIgQIAAAQIEJgLyr6VAgECrAvJvq51XNwECBAgQINCqQLT860BDqytV3QQIECBAYIqADS3LgwABAgQIECDQlkC0Da22uqNaAgTGFJB/x9T1bAIECBAgQIBAeQLyb3k9MSMCBPIIyL95nI1CgAABAgQIEChFIFr+daChlJVjHgQIECBAoCABG1oFNcNUCBAgQIAAAQIZBKJtaGUgMQQBAo0IyL+NNFqZBAgQIECAAIGJgPxrKRAg0KqA/Ntq59VNgAABAgQItCoQLf860NDqSlU3AQIECBCYImBDy/IgQIAAAQIECLQlEG1Dq63uqJYAgTEF5N8xdT2bAAECBAgQIFCegPxbXk/MiACBPALybx5noxAgQIAAAQIEShGIln8daChl5ZgHAQIECBAoSMCGVkHNMBUCBAgQIECAQAaBaBtaGUgMQYBAIwLybyONViYBAgQIECBAYCIg/1oKBAi0KiD/ttp5dRMgQIAAAQKtCkTLvw40tLpS1U2AAAECBKYI2NCyPAgQIECAAAECbQlE29BqqzuqJUBgTAH5d0xdzyZAgAABAgQIlCcg/5bXEzMiQCCPgPybx9koBAgQIECAAIFSBKLlXwcaSlk55kGAAAECBAoSsKFVUDNMhQABAgQIECCQQSDahlYGEkMQINCIgPzbSKOVSYAAAQIECBCYCMi/lgIBAq0KyL+tdl7dBAgQIECAQKsC0fKvAw2trlR1EyBAgACBKQI2tCwPAgQIECBAgEBbAtE2tNrqjmoJEBhTQP4dU9ezCRAgQIAAAQLlCci/5fXEjAgQyCMg/+ZxNgoBAgQIECBAoBSBaPnXgYZSVo55ECBAgACBggRsaBXUDFMhQIAAAQIECGQQiLahlYHEEAQINCIg/zbSaGUSIECAAAECBCYC8q+lQIBAqwLyb6udVzcBAgQIECDQqkC0/OtAQ6srVd0ECBAgQGCKgA0ty4MAAQIECBAg0JZAtA2ttrqjWgIExhSQf8fU9WwCBAgQIECAQHkC8m95PTEjAgTyCMi/eZyNQoAAAQIECBAoRSBa/nWgoZSVYx4ECBAgQKAgARtaBTXDVAgQIECAAAECGQSibWhlIDEEAQKNCMi/jTRamQQIECBAgACBiYD8aykQINCqgPzbaufVTYAAAQIECLQqEC3/OtDQ6kpVNwECBAgQmCJgQ8vyIECAAAECBAi0JRBtQ6ut7qiWAIExBeTfMXU9mwABAgQIECBQnoD8W15PzIgAgTwC8m8eZ6MQIECAAAECBEoRiJZ/HWgoZeWYBwECBAgQKEjAhlZBzTAVAgQIECBAgEAGgWgbWhlIDEGAQCMC8m8jjVYmAQIECBAgQGAiIP9aCgQItCog/7baeXUTIECAAAECrQpEy78ONLS6UtVNgAABAgSmCNjQsjwIECBAgAABAm0JRNvQaqs7qiVAYEwB+XdMXc8mQIAAAQIECJQnIP+W1xMzIkAgj4D8m8fZKAQIECBAgACBUgSi5V8HGkpZOeZBgAABAgQKErChVVAzTIUAAQIECBAgkEEg2oZWBhJDECDQiID820ijlUmAAAECBAgQmAjIv5YCAQKtCsi/rXZe3QQIECBAgECrAtHyrwMNra5UdRMgQIAAgSkCNrQsDwIECBAgQIBAWwLRNrTa6o5qCRAYU0D+HVPXswkQIECAAAEC5QnIv+X1xIwIEMgjIP/mcTYKAQIECBAgQKAUgWj514GGUlaOeRAgQIAAgYIEbGgV1AxTIUCAAAECBAhkEIi2oZWBxBAECDQiIP820mhlEiBAgAABAgQmAvKvpUCAQKsC8m+rnVc3AQIECBAg0KpAtPzrQEOrK1XdBAgQIEBgioANLcuDAAECBAgQINCWQLQNrba6o1oCBMYUkH/H1PVsAgQIECBAgEB5AvJveT0xIwIE8gjIv3mcjUKAAAECBAgQKEUgWv51oKGUlWMeBAgQIECgIAEbWgU1w1QIECBAgAABAhkEom1oZSAxBAECjQjIv400WpkECBAgQIAAgYmA/GspECDQqoD822rn1U2AAAECBAi0KhAt/zrQ0OpKVTcBAgQIEJgiYEPL8iBAgAABAgQItCUQbUOrre6olgCBMQXk3zF1PZsAAQIECBAgUJ6A/FteT8yIAIE8AvJvHmejECBAgAABAgRKEYiWfx1oKGXlmAcBAgQIEChIwIZWQc0wFQIECBAgQIBABoFoG1oZSAxBgEAjAvJvI41WJgECBAgQIEBgIiD/WgoECLQqIP+22nl1EyBAgAABAq0KRMu/DjS0ulLVTYAAAQIEpgjY0LI8CBAgQIAAAQJtCUTb0GqrO6olQGBMAfl3TF3PJkCAAAECBAiUJyD/ltcTMyJAII+A/JvH2SgECBAgQIAAgVIEouVfBxpKWTnmQYAAAQIEChKwoVVQM0yFAAECBAgQIJBBINqGVgYSQxAg0IiA/NtIo5VJgAABAgQIEJgIyL+WAgECrQrIv612Xt0ECBAgQIBAqwLR8q8DDa2uVHUTIECAAIEpAja0LA8CBAgQIECAQFsC0Ta02uqOagkQGFNA/h1T17MJECBAgAABAuUJyL/l9cSMCBDIIyD/5nE2CgECBAgQIECgFIFo+deBhlJWjnkQIECAAIGCBGxoFdQMUyFAgAABAgQIZBCItqGVgcQQBAg0IiD/NtJoZRIgQIAAAQIEJgLyr6VAgECrAvJvq51XNwECBAgQINCqQLT860BDqytV3QQIECBAYIqADS3LgwABAgQIECDQlkC0Da22uqNaAgTGFJB/x9T1bAIECBAgQIBAeQLyb3k9MSMCBPIIyL95nI1CgAABAgQIEChFIFr+daChlJVjHgQIECBAoCABG1oFNcNUCBAgQIAAAQIZBKJtaGUgMQQBAo0IyL+NNFqZBAgQIECAAIGJgPxrKRAg0KqA/Ntq59VNgAABAgQItCoQLf860NDqSlU3AQIECBCYImBDy/IgQIAAAQIECLQlEG1Dq63uqJYAgTEF5N8xdT2bAAECBAgQIFCegPxbXk/MiACBPALybx5noxAgQIAAAQIEShGIln8daChl5ZgHAQIECBAoSMCGVkHNMBUCBAgQIECAQAaBaBtaGUgMQYBAIwLybyONViYBAgQIECBAYCIg/1oKBAi0KiD/ttp5dRMgQIAAAQKtCkTLvw40tLpS1U2AAAECBKYI2NCyPAgQIECAAAECbQlE29BqqzuqJUBgTAH5d0xdzyZAgAABAgQIlCcg/5bXEzMiQCCPgPybx9koBAgQIECAAIFSBKLlXwcaSlk55kGAAAECBAoSsKFVUDNMhQABAgQIECCQQSDahlYGEkMQINCIgPzbSKOVSYAAAQIECBCYCMi/lgIBAq0KyL+tdl7dBAgQIECAQKsC0fKvAw2trlR1EyBAgACBKQI2tCwPAgQIECBAgEBbAtE2tNrqjmoJEBhTQP4dU9ezCRAgQIAAAQLlCci/5fXEjAgQyCMg/+ZxNgoBAgQIECBAoBSBaPnXgYZSVo55ECBAgACBggRsaBXUDFMhQIAAAQIECGQQiLahlYHEEAQINCIg/zbSaGUSIECAAAECBCYC8q+lQIBAqwLyb6udVzcBAgQIECDQqkC0/OtAQ6srVd0ECBAgQGCKgA0ty4MAAQIECBAg0JZAtA2ttrqjWgIExhSQf8fU9WwCBAgQIECAQHkC8m95PTEjAgTyCMi/eZyNQoAAAQIECBAoRSBa/nWgoZSVYx4ECBAgQKAgARtaBTXDVAgQIECAAAECGQSibWhlIDEEAQKNCMi/jTRamQQIECBAgACBiYD8aykQINCqgPzbaufVTYAAAQIECLQqEC3/OtDQ6kpVNwECBAgQmCJgQ8vyIECAAAECBAi0JRBtQ6ut7qiWAIExBeTfMXU9mwABAgQIECBQnoD8W15PzIgAgTwC8m8eZ6MQIECAAAECBEoRiJZ/HWgoZeWYBwECBAgQKEjAhlZBzTAVAgQIECBAgEAGgWgbWhlIDEGAQCMC8m8jjVYmAQIECBAgQGAiIP9aCgQItCog/7baeXUTIECAAAECrQpEy78ONLS6UtVNgAABAgSmCNjQsjwIECBAgAABAm0JRNvQaqs7qiVAYEwB+XdMXc8mQIAAAQIECJQnIP+W1xMzIkAgj4D8m8fZKAQIECBAgACBUgSi5V8HGkpZOeZBgAABAgQKErChVVAzTIUAAQIECBAgkEEg2oZWBhJDECDQiID820ijlUmAAAECBAgQmAjIv5YCAQKtCsi/rXZe3QQIECBAgECrAtHyrwMNra5UdRMgQIAAgSkCNrQsDwIECBAgQIBAWwLRNrTa6o5qCRAYU0D+HVPXswkQIECAAAEC5QnIv+X1xIwIEMgjIP/mcTYKAQIECBAgQKAUgWj514GGUlaOeRAgQIAAgYIEbGgV1AxTIUCAAAECBAhkEIi2oZWBxBAECDQiIP820mhlEiBAgAABAgQmAvKvpUCAQKsC8m+rnVc3AQIECBAg0KpAtPzrQEOrK1XdBAgQIEBgioANLcuDAAECBAgQINCWQLQNrba6o1oCBMYUkH/H1PVsAgQIECBAgEB5AvJveT0xIwIE8gjIv3mcjUKAAAECBAgQKEUgWv51oKGUlWMeBAgQIECgIAEbWgU1w1QIECBAgAABAhkEom1oZSAxBAECjQjIv400WpkECBAgQIAAgYmA/GspECDQqoD822rn1U2AAAECBAi0KhAt/zrQ0OpKVTcBAgQIEJgiYEPL8iBAgAABAgQItCUQbUOrre6olgCBMQXk3zF1PZsAAQIECBAgUJ6A/FteT8yIAIE8AvJvHmejECBAgAABAgRKEYiWfx1oKGXlmAcBAgQIEChIwIZWQc0wFQIECBAgQIBABoFoG1oZSAxBgEAjAvJvI41WJgECBAgQIEBgIiD/WgoECLQqIP+22nl1EyBAgAABAq0KRMu/DjS0ulLVTYAAAQIEpgjY0LI8CBAgQIAAAQJtCUTb0GqrO6olQGBMAfl3TF3PJkCAAAECBAiUJyD/ltcTMyJAII+A/JvH2SgECBAgQIAAgVIEouVfBxpKWTnmQYAAAQIEChKwoVVQM0yFAAECBAgQIJBBINqGVgYSQxAg0IiA/NtIo5VJgAABAgQIEJgIyL+WAgECrQrIv612Xt0ECBAgQIBAqwLR8q8DDa2uVHUTIECAAIEpAja0LA8CBAgQIECAQFsC0Ta02uqOagkQGFNA/h1T17MJECBAgAABAuUJyL/l9cSMCBDIIyD/5nE2CgECBAgQIECgFIFo+deBhlJWjnkQIECAAIGCBGxoFdQMUyFAgAABAgQIZBCItqGVgcQQBAg0IiD/NtJoZRIgQIAAAQIEJgLyr6VAgECrAvJvq51XNwECBAgQINCqQLT860BDqytV3QQIECBAYIqADS3LgwABAgQIECDQlkC0Da22uqNaAgTGFJB/x9T1bAIECBAgQIBAeQLyb3k9MSMCBPIIyL95nI1CgAABAgQIEChFIFr+daChlJVjHgQIECBAoCABG1oFNcNUCBAgQIAAAQIZBKJtaGUgMQQBAo0IyL+NNFqZBAgQIECAAIGJgPxrKRAg0KqA/Ntq59VNgAABAgQItCoQLf860NDqSlU3AQIECBCYImBDy/IgQIAAAQIECLQlEG1Dq63uqJYAgTEF5N8xdT2bAAECBAgQIFCegPxbXk/MiACBPALybx5noxAgQIAAAQIEShGIln8daChl5ZgHAQIECBAoSMCGVkHNMBUCBAgQIECAQAaBaBtaGUgMQYBAIwLybyONViYBAgQIECBAYCIg/1oKBAi0KiD/ttp5dRMgQIAAAQKtCkTLvw40tLpS1U2AAAECBKYI2NCyPAgQIECAAAECbQlE29BqqzuqJUBgTAH5d0xdzyZAgAABAgQIlCcg/5bXEzMiQCCPgPybx9koBAgQIECAAIFSBKLlXwcaSlk55kGAAAECBAoSsKFVUDNuYiprrXF1uuqaNcuepNkRIEBgEQL+fVsEmlsIzEkg2obWnMr2GAIECCT5d2mLwP9+W5qfuwkQKFfAv2/l9sbMCCxVQP5dqqD7CRCIKlB7/vW/36KuTPMmQKBPwL9vfUL+OwECqxOIln8daLCWCRAgQIAAgRsJ1L6hpeUECBAgQIAAAQLXF4i2oaV/BAgQmJeA/DsvSc8hQIAAAQIECMQQkH9j9MksCRCYv4D8O39TTyRAgAABAgQIlCwQLf860FDyajI3AgQIECCwTAI2tJYJ3rAECBAgQIAAgWUSiLahtUxMhiVAoEIB+bfCpiqJAAECBAgQIDBFQP61PAgQaFVA/m218+omQIAAAQIEWhWIln8daGh1paqbAAECBAhMEbChZXkQIECAAAECBNoSiLah1VZ3VEuAwJgC8u+Yup5NgAABAgQIEChPQP4trydmRIBAHgH5N4+zUQgQIECAAAECpQhEy78ONJSycsyDAAECBAgUJGBDq6BmmAoBAgQIECBAIINAtA2tDCSGIECgEQH5t5FGK5MAAQIECBAgMBGQfy0FAgRaFZB/W+28ugkQIECAAIFWBaLlXwcaWl2p6iZAgAABAlMEbGhZHgQIECBAgACBtgSibWi11R3VEiAwpoD8O6auZxMgQIAAAQIEyhOQf8vriRkRIJBHQP7N42wUAgQIECBAgEApAtHyrwMNpawc8yBAgAABAgUJ2NAqqBmmQoAAAQIECBDIIBBtQysDiSEIEGhEQP5tpNHKJECAAAECBAhMBORfS4EAgVYF5N9WO69uAgQIECBAoFWBaPnXgYZWV6q6CRAgQIDAFAEbWpYHAQIECBAgQKAtgWgbWm11R7UECIwpIP+OqevZBAgQIECAAIHyBOTf8npiRgQI5BGQf/M4G4UAAQIECBAgUIpAtPzrQEMpK8c8CBAgQIBAQQI2tApqhqkQIECAAAECBDIIRNvQykBiCAIEGhGQfxtptDIJECBAgAABAhMB+ddSIECgVQH5t9XOq5sAAQIECBBoVSBa/nWgodWVqm4CBAgQIDBFwIaW5UGAAAECBAgQaEsg2oZWW91RLQECYwrIv2PqejYBAgQIECBAoDwB+be8npgRAQJ5BOTfPM5GIUCAAAECBAiUIhAt/zrQUMrKMQ8CBAgQIFCQgA2tgpphKgQIECBAgACBDALRNrQykBiCAIFGBOTfRhqtTAIECBAgQIDARED+tRQIEGhVQP5ttfPqJkCAAAECBFoViJZ/HWhodaWqmwABAgQITBGwoWV5ECBAgAABAgTaEoi2odVWd1RLgMCYAvLvmLqeTYAAAQIECBAoT0D+La8nZkSAQB4B+TePs1EIECBAgAABAqUIRMu/DjSUsnLMgwABAgQIFCRgQ6ugZpgKAQIECBAgQCCDQLQNrQwkhiBAoBEB+beRRiuTAAECBAgQIDARkH8tBQIEWhWQf1vtvLoJECBAgACBVgWi5V8HGlpdqeomQIAAAQJTBGxoWR4ECBAgQIAAgbYEom1otdUd1RIgMKaA/DumrmcTIECAAAECBMoTkH/L64kZESCQR0D+zeNsFAIECBAgQIBAKQLR8q8DDaWsHPMgQIAAAQIFCdjQKqgZpkKAAAECBAgQyCAQbUMrA4khCBBoRED+baTRyiRAgAABAgQITATkX0uBAIFWBeTfVjuvbgIECBAgQKBVgWj514GGVlequgkQIECAwBQBG1qWBwECBAgQIECgLYFoG1ptdUe1BAiMKSD/jqnr2QQIECBAgACB8gTk3/J6YkYECOQRkH/zOBuFAAECBAgQIFCKQLT860BDKSvHPAgQIECAQEECNrQKaoapECBAgAABAgQyCETb0MpAYggCBBoRkH8babQyCRAgQIAAAQITAfnXUiBAoFUB+bfVzqubAAECBAgQaFUgWv51oKHVlapuAgQIECAwRcCGluVBgAABAgQIEGhLINqGVlvdUS0BAmMKyL9j6no2AQIECBAgQKA8Afm3vJ6YEQECeQTk3zzORiFAgAABAgQIlCIQLf860FDKyjEPAgQIECBQkIANrYKaYSoECBAgQIAAgQwC0Ta0MpAYggCBRgTk30YarUwCBAgQIECAwERA/rUUCBBoVUD+bbXz6iZAgAABAgRaFYiWfx1oaHWlqpsAAQIECEwRsKFleRAgQIAAAQIE2hKItqHVVndUS4DAmALy75i6nk2AAAECBAgQKE9A/i2vJ2ZEgEAeAfk3j7NRCBAgQIAAAQKlCETLvw40lLJyzIMAAQIECBQkYEOroGaYCgECBAgQIEAgg0C0Da0MJIYgQKARAfm3kUYrkwABAgQIECAwEZB/LQUCBFoVkH9b7by6CRAgQIAAgVYFouVfBxpaXanqJkCAAAECUwRsaFkeBAgQIECAAIG2BKJtaLXVHdUSIDCmgPw7pq5nEyBAgAABAgTKE5B/y+uJGREgkEdA/s3jbBQCBAgQIECAQCkC0fKvAw2lrBzzIECAAAECBQnY0CqoGaZCgAABAgQIEMggEG1DKwOJIQgQaERA/m2k0cokQIAAAQIECEwE5F9LgQCBVgXk31Y7r24CBAgQIECgVYFo+deBhlZXqroJECBAgMAUARtalgcBAgQIECBAoC2BaBtabXVHtQQIjCkg/46p69kECBAgQIAAgfIE5N/yemJGBAjkEZB/8zgbhQABAgQIECBQikC0/OtAQykrxzwIECBAgEBBAja0CmqGqRAgQIAAAQIEMghE29DKQGIIAgQaEZB/G2m0MgkQIECAAAECEwH511IgQKBVAfm31c6rmwABAgQIEGhVIFr+daCh1ZWqbgIECBAgMEXAhpblQYAAAQIECBBoSyDahlZb3VEtAQJjCsi/Y+p6NgECBAgQIECgPAH5t7yemBEBAnkE5N88zkYhQIAAAQIECJQiEC3/OtBQysoxDwIECBAgUJCADa2CmmEqBAgQIECAAIEMAtE2tDKQGIIAgUYE5N9GGq1MAgQIECBAgMBEQP61FAgQaFVA/m218+omQIAAAQIEWhWIln8daGh1paqbAAECBAhMEbChZXkQIECAAAECBNoSiLah1VZ3VEuAwJgC8u+Yup5NgAABAgQIEChPQP4trydmRIBAHgH5N4+zUQgQIECAAAECpQhEy78ONJSycsyDAAECBAgUJGBDq6BmmAoBAgQIECBAIINAtA2tDCSGIECgEQH5t5FGK5MAAQIECBAgMBGQfy0FAgRaFZB/W+28ugkQIECAAIFWBaLlXwcaWl2p6iZAgAABAlMEbGhZHgQIECBAgACBtgSibWi11R3VEiAwpoD8O6auZxMgQIAAAQIEyhOQf8vriRkRIJBHQP7N42wUAgQIECBAgEApAtHyrwMNpawc8yBAgAABAgUJ2NAqqBmmQoAAAQIECBDIIBBtQysDiSEIEGhEQP5tpNHKJECAAAECBAhMBORfS4EAgVYF5N9WO69uAgQIECBAoFWBaPnX0V/48wAAIABJREFUgYZWV6q6CRAgQIDAFAEbWpYHAQIECBAgQKAtgWgbWm11R7UECIwpIP+OqevZBAgQIECAAIHyBOTf8npiRgQI5BGQf/M4G4UAAQIECBAgUIpAtPzrQEMpK8c8CBAgQIBAQQI2tApqhqkQIECAAAECBDIIRNvQykBiCAIEGhGQfxtptDIJECBAgAABAhMB+ddSIECgVQH5t9XOq5sAAQIECBBoVSBa/nWgodWVqm4CBAgQIDBFwIaW5UGAAAECBAgQaEsg2oZWW91RLQECYwrIv2PqejYBAgQIECBAoDwB+be8npgRAQJ5BOTfPM5GIUCAAAECBAiUIhAt/zrQUMrKMQ8CBAgQIFCQgA2tgpphKgQIECBAgACBDALRNrQykBiCAIFGBOTfRhqtTAIECBAgQIDARED+tRQIEGhVQP5ttfPqJkCAAAECBFoViJZ/HWhodaWqmwABAgQITBGwoWV5ECBAgAABAgTaEoi2odVWd1RLgMCYAvLvmLqeTYAAAQIECBAoT0D+La8nZkSAQB4B+TePs1EIECBAgAABAqUIRMu/DjSUsnLMgwABAgQIFCRgQ6ugZpgKAQIECBAgQCCDQLQNrQwkhiBAoBEB+beRRiuTAAECBAgQIDARkH8tBQIEWhWQf1vtvLoJECBAgACBVgWi5V8HGlpdqeomQIAAAQJTBGxoWR4ECBAgQIAAgbYEom1otdUd1RIgMKaA/DumrmcTIECAAAECBMoTkH/L64kZESCQR0D+zeNsFAIECBAgQIBAKQLR8q8DDaWsHPMgQIAAAQIFCdjQKqgZpkKAAAECBAgQyCAQbUMrA4khCBBoRED+baTRyiRAgAABAgQITATkX0uBAIFWBeTfVjuvbgIECBAgQKBVgWj514GGVlequgkQIECAwBQBG1qWBwECBAgQIECgLYFoG1ptdUe1BAiMKSD/jqnr2QQIECBAgACB8gTk3/J6YkYECOQRkH/zOBuFAAECBAgQIFCKQLT860BDKSvHPAgQIECAQEECNrQKaoapECBAgAABAgQyCETb0MpAYggCBBoRkH8babQyCRAgQIAAAQITAfnXUiBAoFUB+bfVzqubAAECBAgQaFUgWv51oKHVlapuAgQIECAwRcCGluVBgAABAgQIEGhLINqGVlvdUS0BAmMKyL9j6no2AQIECBAgQKA8Afm3vJ6YEQECeQTk3zzORiFAgAABAgQIlCIQLf860FDKyjEPAgQIECBQkIANrYKaYSoECBAgQIAAgQwC0Ta0MpAYggCBRgTk30YarUwCBAgQIECAwERA/rUUCBBoVUD+bbXz6iZAgAABAgRaFYiWfx1oaHWlqpsAAQIECEwRsKFleRAgQIAAAQIE2hKItqHVVndUS4DAmALy75i6nk2AAAECBAgQKE9A/i2vJ2ZEgEAeAfk3j7NRCBAgQIAAAQKlCETLvw40lLJyzIMAAQIECBQkYEOroGaYCgECBAgQIEAgg0C0Da0MJIYgQKARAfm3kUYrkwABAgQIECAwEZB/LQUCBFoVkH9b7by6CRAgQIAAgVYFouVfBxpaXanqJkCAAAECUwRsaFkeBAgQIECAAIG2BKJtaLXVHdUSIDCmgPw7pq5nEyBAgAABAgTKE5B/y+uJGREgkEdA/s3jbBQCBAgQIECAQCkC0fKvAw2lrBzzIECAAAECBQnY0CqoGaZCgAABAgQIEMggEG1DKwOJIQgQaERA/m2k0cokQIAAAQIECEwE5F9LgQCBVgXk31Y7r24CBAgQIECgVYFo+deBhlZXqroJECBAgMAUARtalgcBAgQIECBAoC2BaBtabXVHtQQIjCkg/46p69kECBAgQIAAgfIE5N/yemJGBAjkEZB/8zgbhQABAgQIECBQikC0/OtAQykrxzwIECBAgEBBAjfc0CpoaqZCgAABAgQIECCQQeDyY3e1Z5TB2RAECCy/gPy7/D0wAwIECBAgQIDAcgrIv8upb2wCBHIKyL85tY1FgAABAgQIEChPoPT864/T5a0ZMyJAgAABAssuYENr2VtgAgQIECBAgACBZRUofUNrWXEMToBAVQLyb1XtVAwBAgQIECBAYLCA/DuYzA0ECAQVkH+DNs60CRAgQIAAAQJzEig9/zrQMKdGewwBAgQIEKhJwIZWTd1UCwECswg8+pIvTb3sU7ffdpbHuIYAAQLVCJS+oVUNtEIIEFh2Afl32VtgAgQIZBaQfzODG44AgeIF5N/iW2SCBAjMSUD+nROkxxAgQIAAAQIEggqUnn8daAi6sEybAAECBAiMKWBDa0xdzyZAoEQBL3SU2BVzIkBgOQVK39BaThtjEyBQl4D8W1c/VUOAQL+A/Ntv5AoCBNoSkH/b6rdqCbQsIP+23H21EyBAgAABAgRSKj3/OtBglRIgQIAAAQIECBAg0LzATk9fcc00hPe+4zTZqflVAoAAAQIECBAgQIAAAQLxBeTf+D1UAQECBAgQIECAAAECBAgQIECAAIHaBLyUU1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CAAAECBAgQIDBYwAsdg8ncQIAAAQIECBAgQIAAAQIBBeTfgE0zZQIECBAgQIAAAQIECBAgQIAAAQKVCzjQUHmDlUeAAAECBAgQIECAQL+AFzr6jVxBgAABAgQIECBAgAABAvEF5N/4PVQBAQIECBAgQIAAAQIECBAgQIAAgdoEHGioraPqIUCAAAECBAgQIEBgsIAXOgaTuYEAAQIECBAgQIAAAQIEAgrIvwGbZsoECBAgQIAAAQIECBAgQIAAAQIEKhdwoKHyBiuPAAECBAgQIECAAIF+AS909Bu5ggABAgQIECBAgAABAgTiC8i/8XuoAgIECBAgQIAAAQIECBAgQIAAAQK1CTjQUF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CAAAECBAgQIDBYwAsdg8ncQIAAAQIECBAgQIAAAQIBBeTfgE0zZQIECBAgQIAAAQIECBAgQIAAAQKVCzjQUHmDlUeAAAECBAgQIECAQL+AFzr6jVxBgAABAgQIECBAgAABAvEF5N/4PVQBAQIECBAgQIAAAQIECBAgQIAAgdoEHGioraPqIUCAAAECBAgQIEBgsIAXOgaTuYEAAQIECBAgQIAAAQIEAgrIvwGbZsoECBAgQIAAAQIECBAgQIAAAQIEKhdwoKHyBiuPAAECBAgQIECAAIF+AS909Bu5ggABAgQIECBAgAABAgTiC8i/8XuoAgIECBAgQIAAAQIECBAgQIAAAQK1CTjQUF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CAAAECBAgQIDBYwAsdg8ncQIAAAQIECBAgQIAAAQIBBeTfgE0zZQIECBAgQIAAAQIECBAgQIAAAQKVCzjQUHmDlUeAAAECBAgQIECAQL+AFzr6jVxBgAABAgQIECBAgAABAvEF5N/4PVQBAQIECBAgQIAAAQIECBAgQIAAgdoEHGioraPqIUCAAAECBAgQIEBgsIAXOgaTuYEAAQIECBAgQIAAAQIEAgrIvwGbZsoECBAgQIAAAQIECBAgQIAAAQIEKhdwoKHyBiuPAAECBAgQIECAAIF+AS909Bu5ggABAgQIECBAgAABAgTiC8i/8XuoAgIECBAgQIAAAQIECBAgQIAAAQK1CTjQUF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CAAAECBAgQIDBYwAsdg8ncQIAAAQIECBAgQIAAAQIBBeTfgE0zZQIECBAgQIAAAQIECBAgQIAAAQKVCzjQUHmDlUeAAAECBAgQIECAQL+AFzr6jVxBgAABAgQIECBAgAABAvEF5N/4PVQBAQIECBAgQIAAAQIECBAgQIAAgdoEHGioraPqIUCAAAECBAgQIEBgsIAXOgaTuYEAAQIECBAgQIAAAQIEAgrIvwGbZsoECBAgQIAAAQIECBAgQIAAAQIEKhdwoKHyBiuPAAECBAgQIECAAIF+AS909Bu5ggABAgQIECBAgAABAgTiC8i/8XuoAgIECBAgQIAAAQIECBAgQIAAAQK1CTjQUF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CAAAECBAgQIDBYwAsdg8ncQIAAAQIECBAgQIAAAQIBBeTfgE0zZQIECBAgQIAAAQIECBAgQIAAAQKVCzjQUHmDlUeAAAECBAgQIECAQL+AFzr6jVxBgAABAgQIECBAgAABAvEF5N/4PVQBAQIECBAgQIAAAQIECBAgQIAAgdoEHGioraPqIUCAAAECBAgQIEBgsIAXOgaTuYEAAQIECBAgQIAAAQIEAgrIvwGbZsoECBAgQIAAAQIECBAgQIAAAQIEKhdwoKHyBiuPAAECBAgQIECAAIF+AS909Bu5ggABAgQIECBAgAABAgTiC8i/8XuoAgIECBAgQIAAAQIECBAgQIAAAQK1CTjQUF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CAAAECBAgQIDBYwAsdg8ncQIAAAQIECBAgQIAAAQIBBeTfgE0zZQIECBAgQIAAAQINOqhTAAAgAElEQVQECBAgQIAAAQKVCzjQUHmDlUeAAAECBAgQIECAQL+AFzr6jVxBgAABAgQIECBAgAABAvEF5N/4PVQBAQIECBAgQIAAAQIECBAgQIAAgdoEHGioraPqIUCAAAECBAgQIEBgsIAXOgaTuYEAAQIECBAgQIAAAQIEAgrIvwGbZsoECBAgQIAAAQIECBAgQIAAAQIEKhdwoKHyBiuPAAECBAgQIECAAIF+AS909Bu5ggABAgQIECBAgAABAgTiC8i/8XuoAgIECBAgQIAAAQIECBAgQIAAAQK1CTjQUFtH1UOAAAECBAgQIECAwGABL3QMJnMDAQIECBAgQIAAAQIECAQUkH8DNs2UCRAgQIAAAQIECBAgQIAAAQIECFQu4EBD5Q1WHgECBAgQIECAAAEC/QJe6Og3cgUBAgQIECBAgAABAgQIxBeQf+P3UAUECBAgQIAAAQIECBAgQIAAAQIEahNwoKG2jqqHAAECBAgQIECAAIHBAl7oGEzmBgIECBAgQIAAAQIECBAIKCD/BmyaKRMgQIAAAQIECBAgQIAAAQIECBCoXMCBhsobrDwCBAgQIECAAAECBPoFvNDRb+QKAgQIECBAgAABAgQIEIgvIP/G76EKCBAgQIAAAQIECBAgQIAAAQIECNQm4EBDbR1VDwECBAgQIECAAAECgwW80DGYzA0ECBAgQIAAAQIECBAgEFBA/g3YNFMmQIAAAQIECBAgQIAAAQIECBAgULmAAw2VN1h5BAgQIECAAAECBAj0C3iho9/IFQQIECBAgAABAgQIECAQX0D+jd9DFRAgQIAAAQIECBAgQIAAAQIECBCoTcCBhto6qh4CBAgQIECAAAECBAYLeKFjMJkbCBAgQIAAAQIECBAgQCCggPwbsGmmTIAAAQIECBAgQIAAAQIECBAgQKByAQcaKm+w8ggQIECAAAECBAgQ6BfwQke/kSsIECBAgAABAgQIECBAIL6A/Bu/hyogQIAAAQIECBAgQIAAAQIECBAgUJuAAw21dVQ9BAgQIECAAAECBAgMFvBCx2AyNxAgQIAAAQIECBAgQIBAQAH5N2DTTJkAAQIECBAgQIAAAQIECBAgQIBA5QIONFTeYOURIECAAAECBAgQINAv4IWOfiNXECBAgAABAgQIECBAgEB8Afk3fg9VQIAAAQIECBAgQIAAAQIECBAgQKA2AQcaauuoeggQIECAAAECBAgQGCzghY7BZG4gQIAAAQIECBAgQIAAgYAC8m/AppkyAQIECBAgQIAAAQIECBAgQIAAgcoFHGiovMHKI0CAAAECBAgQIECgX8ALHf1GriBAgAABAgQIECBAgACB+ALyb/weqoAAAQIECBAgQIAAAQIECBAgQIBAbQIONNTWUfUQIEDg/7N3P7uWXNd9gM9tDww4QIDElgfJyHmEPEEGUmBplBgMB6TgiUg9giQESGAkQGD5EUxqYrAZgG44GZmG5YGfII8Qj5KBaSdAgBjwwH2DbjvXItXsOqfO2lXrzze+t/ZZ+/ttNHrVqXWLAAECBAgQIHCzgAc6biZzAQECBAgQIECAAAECBAgUFND/FgxNyQQIECBAgAABAgQIECBAgAABAgSaCxhoaB6w7REgQIAAAQIECBAgsC3ggY5tI79BgAABAgQIECBAgAABAvUF9L/1M7QDAgQIECBAgAABAgQIECBAgAABAt0EDDR0S9R+CBAgQIAAAQIECBC4WcADHTeTuYAAAQIECBAgQIAAAQIECgrofwuGpmQCBAgQIECAAAECBAgQIECAAAECzQUMNDQP2PYIECBAgAABAgQIENgW8EDHtpHfIECAAAECBAgQIECAAIH6Avrf+hnaAQECBAgQIECAAAECBAgQIECAAIFuAgYauiVqPwQIECBAgAABAgQI3CzggY6byVxAgAABAgQIECBAgAABAgUF9L8FQ1MyAQIECBAgQIAAAQIECBAgQIAAgeYCBhqaB2x7BAgQIECAAAECBAhsC3igY9vIbxAgQIAAAQIECBAgQIBAfQH9b/0M7YAAAQIECBAgQIAAAQIECBAgQIBANwEDDd0StR8CBAgQIECAAAECBG4W8EDHzWQuIECAAAECBAgQIECAAIGCAvrfgqEpmQABAgQIECBAgAABAgQIECBAgEBzAQMNzQO2PQIECBAgQIAAAQIEtgU80LFt5DcIECBAgAABAgQIECBAoL6A/rd+hnZAgAABAgQIECBAgAABAgQIECBAoJuAgYZuidoPAQIECBAgQIAAAQI3C3ig42YyFxAgQIAAAQIECBAgQIBAQQH9b8HQlEyAAAECBAgQIECAAAECBAgQIECguYCBhuYB2x4BAgQIECBAgAABAtsCHujYNvIbBAgQIECAAAECBAgQIFBfQP9bP0M7IECAAAECBAgQIECAAAECBAgQINBNwEBDt0TthwABAgQIECBAgACBmwU80HEzmQsIECBAgAABAgQIECBAoKCA/rdgaEomQIAAAQIECBAgQIAAAQIECBAg0FzAQEPzgG2PAAECBAgQIECAAIFtAQ90bBv5DQIECBAgQIAAAQIECBCoL6D/rZ+hHRAgQIAAAQIECBAgQIAAAQIECBDoJmCgoVui9kOAAAECBAgQIECAwM0CHui4mcwFBAgQIECAAAECBAgQIFBQQP9bMDQlEyBAgAABAgQIECBAgAABAgQIEGguYKChecC2R4AAAQIECBAgQIDAtoAHOraN/AYBAgQIECBAgAABAgQI1BfQ/9bP0A4IECBAgAABAgQIECBAgAABAgQIdBMw0NAtUfshQIAAAQIECBAgQOBmAQ903EzmAgIECBAgQIAAAQIECBAoKKD/LRiakgkQIECAAAECBAgQIECAAAECBAg0FzDQ0Dxg2yNAgAABAgQIECBAYFvAAx3bRn6DAAECBAgQIECAAAECBOoL6H/rZ2gHBAgQIECAAAECBAgQIECAAAECBLoJGGjolqj9ECBAgAABAgQIECBws4AHOm4mcwEBAgQIECBAgAABAgQIFBTQ/xYMTckECBAgQIAAAQIECBAgQIAAAQIEmgsYaGgesO0RIECAAAECBAgQILAt4IGObSO/QYAAAQIECBAgQIAAAQL1BfS/9TO0AwIECBAgQIAAAQIECBAgQIAAAQLdBAw0dEvUfggQIECAAAECBAgQuFnAAx03k7mAAAECBAgQIECAAAECBAoK6H8LhqZkAgQIECBAgAABAgQIECBAgAABAs0FDDQ0D9j2CBAgQIAAAQIECBDYFvBAx7aR3yBAgAABAgQIECBAgACB+gL63/oZ2gEBAgQIECBAgAABAgQIECBAgACBbgIGGrolaj8ECBAgQIAAAQIECNws4IGOm8lcQIAAAQIECBAgQIAAAQIFBfS/BUNTMgECBAgQIECAAAECBAgQIECAAIHmAgYamgdsewQIECBAgAABAgQIbAt4oGPbyG8QIECAAAECBAgQIECAQH0B/W/9DO2AAAECBAgQIECAAAECBAgQIECAQDcBAw3dErUfAgQIECBAgAABAgRuFvBAx81kLiBAgAABAgQIECBAgACBggL634KhKZkAAQIECBAgQIAAAQIECBAgQIBAcwEDDc0Dtj0CBAgQIECAAAECBLYFPNCxbeQ3CBAgQIAAAQIECBAgQKC+gP63foZ2QIAAAQIECBAgQIAAAQIECBAgQKCbgIGGbonaDwECBAgQIECAAAECNwt4oONmMhcQIECAAAECBAgQIECAQEEB/W/B0JRMgAABAgQIECBAgAABAgQIECBAoLmAgYbmAdseAQIECBAgQIAAAQLbAh7o2DbyGwQIECBAgAABAgQIECBQX0D/Wz9DOyBAgAABAgQIECBAgAABAgQIECDQTcBAQ7dE7YcAAQIECBAgQIAAgZsFPNBxM5kLCBAgQIAAAQIECBAgQKCggP63YGhKJkCAAAECBAgQIECAAAECBAgQINBcwEBD84BtjwABAgQIECBAgACBbQEPdGwb+Q0CBAgQIECAAAECBAgQqC+g/62foR0QIECAAAECBAgQIECAAAECBAgQ6CZgoKFbovZDgAABAgQIECBAgMDNAh7ouJnMBQQIECBAgAABAgQIECBQUED/WzA0JRMgQIAAAQIECBAgQIAAAQIECBBoLmCgoXnAtkeAAAECBAgQIECAwLaABzq2jfwGAQIECBAgQIAAAQIECNQX0P/Wz9AOCBAgQIAAAQIECBAgQIAAAQIECHQTMNDQLVH7IUCAAAECBAgQIEDgZgEPdNxM5gICBAgQIECAAAECBAgQKCig/y0YmpIJECBAgAABAgQIECBAgAABAgQINBcw0NA8YNsjQIAAAQIECBAgQGBbwAMd20Z+gwABAgQIECBAgAABAgTqC+h/62doBwQIECBAgAABAgQIECBAgAABAgS6CRho6Jao/RAgQIAAAQIECBAgcLOABzpuJnMBAQIECBAgQIAAAQIECBQU0P8WDE3JBAgQIECAAAECBAgQIECAAAECBJoLGGhoHrDtESBAgAABAgQIECCwLeCBjm0jv0GAAAECBAgQIECAAAEC9QX0v/UztAMCBAgQIECAAAECBAgQIECAAAEC3QQMNHRL1H4IECBAgAABAgQIELhZwAMdN5O5gAABAgQIECBAgAABAgQKCuh/C4amZAIECBAgQIAAAQIECBAgQIAAAQLNBQw0NA/Y9ggQIECAAAECBAgQ2BbwQMe2kd8gQIAAAQIECBAgQIAAgfoC+t/6GdoBAQIECBAgQIAAAQIECBAgQIAAgW4CBhq6JWo/BAgQIECAAAECBAjcLOCBjpvJXECAAAECBAgQIECAAAECBQX0vwVDUzIBAgQIECBAgAABAgQIECBAgACB5gIGGpoHbHsECBAgQIAAAQIECGwLeKBj28hvECBAgAABAgQIECBAgEB9Af1v/QztgAABAgQIECBAgAABAgQIECBAgEA3AQMN3RK1HwIECBAgQIAAAQIEbhbwQMfNZC4gQIAAAQIECBAgQIAAgYIC+t+CoSmZAAECBAgQIECAAAECBAgQIECAQHMBAw3NA7Y9AgQIECBAgAABAgS2BTzQsW3kNwgQIECAAAECBAgQIECgvoD+t36GdkCAAAECBAgQIECAAAECBAgQIECgm4CBhm6J2g8BAgQIECBAgAABAjcLeKDjZjIXECBAgAABAgQIECBAgEBBAf1vwdCUTIAAAQIECBAgQIAAAQIECBAgQKC5gIGG5gHbHgECBAgQIECAAAEC2wIe6Ng28hsECBAgQIAAAQIECBAgUF9A/1s/QzsgQIAAAQIECBAgQIAAAQIECBAg0E3AQEO3RO2HAAECBAgQIECAAIGbBTzQcTOZCwgQIECAAAECBAgQIECgoID+t2BoSiZAgAABAgQIECBAgAABAgQIECDQXMBAQ/OAbY8AAQIECBAgQIAAgW0BD3RsG/kNAgQIECBAgAABAgQIEKgvoP+tn6EdECBAgAABAgQIECBAgAABAgQIEOgmYKChW6L2Q4AAAQIECBAgQIDAzQIe6LiZzAUECBAgQIAAAQIECBAgUFBA/1swNCUTIECAAAECBAgQIECAAAECBAgQaC5goKF5wLZHgEA9ga0vlOrtSMUECBAgQIAAAQIECBAgQIAAAQIECBAgQIAAAQIECBAg8CaBF88/9uyOo0GAAAECBAgQIECAwGgBTdHo+G2eAIGMAgYaMqaiJgIECBAgQIAAAQIECBAgQIAAAQIECBAgQIAAAQIECMQLGGiIN7UiAQIECBAgQIAAAQK1BAw01MpLtQQIDBAw0DAgZFskcKfALzy8vPzN47M7V3E5AQIE8gn49y1fJioiQCBGwL9vMY5WIUAgn4B/3/JloiICBGIE/PsW42gVAgTyCfj3LV8mryoy0JAzF1URIECAAAECBAgQIHCcgIGG46x9EgECBK4SMNBwFZNfIkCAAAECBAgQIECAAAECBAgQIECAAAECBAgQIECAQHkBAw3lI7QBAgQIECBAgAABAgTuFDDQcCegywkQIBAtYKAhWtR6BAgQIECAAAECBAgQIECAAAECBAgQIECAAAECBAgQyClgoCFnLqoiQIAAAQIECBAgQOA4AQMNx1n7JAIECFwlYKDhKia/RIAAAQIECBAgQIAAAQIECBAgQIAAAQIECBAgQIAAgfICBhrKR2gDBAgQIECAAAECBAjcKWCg4U5AlxMgQCBawEBDtKj1CBAgQIAAAQIECBAgQIAAAQIECBAgQIAAAQIECBAgkFPAQEPOXFRFgAABAgQIECBAgMBxAgYajrP2SQQIELhKwEDDVUx+iQABAgQIECBAgAABAgQIECBAgAABAgQIECBAgAABAuUFDDSUj9AGCBAgQIAAAQIECBC4U8BAw52ALidAgEC0wNZAgxta0eLWI0CAAAECBAgQIECAAIEzBPS/Z6j7TAIECBAgQIAAAQIECBA4WkD/e7S4zyNAgAABAgQIECBAoJqAgYZqiamXAIH2Am5otY/YBgkQIECAAAECBAgQIEDgcrnofx0DAgQIECBAgAABAgQIEJggoP+dkLI9EiBAgAABAgQIECBwj4CBhnv0XEuAAIEFAm5oLUC1JAECBAgQIECAAAECBAikE9D/potEQQQIECBAgAABAgQIECCwQED/uwDVkgQIECBAgAABAgQItBIw0NAqTpshQKCDgBtaHVK0BwIECBAgQIAAAQIECBDYEtD/bgn5OQECBAgQIECAAAECBAh0END/dkjRHggQIECAAAECBAgQWClgoGGlrrUJECCwQ8ANrR1oLiFAgAABAgQIECBAgACBcgL633KRKZgAAQIECBAgQIAAAQIEdgjof3eguYQAAQIECBAgQIAAgVECBhpGxW2zBAhUEHBDq0JKaiRAgAABAgQIECBAgACBewX0v/cKup4AAQIECBAgQIAAAQIEKgjofyukpEYCBAgQIECAAAECBM4UMNBwpr7PJkCAwBsE3NByLAgQIECAAAECBAgQIEBggoD+d0LK9kiAAAECBAgQIECAAAEC+l9ngAABAgQIECBAgAABAm8XMNDghBAgQCCZgBtayQJRDgECBAgQIECAAAECBAgsEdD/LmG1KAECBAgQIECAAAECBAgkE9D/JgtEOQQIECBAgAABAgQIpBMw0JAuEgURIDBdwA2t6SfA/gkQIECAAAECBAgQIDBDQP87I2e7JECAAAECBAgQIECAwHQB/e/0E2D/BAgQIECAAAECBAhsCRho2BLycwIECBws4IbWweA+jgABAgQIECBAgAABAgROEdD/nsLuQwkQIECAAAECBAgQIEDgYAH978HgPo4AAQIECBAgQIAAgXICBhrKRaZgAgS6C7ih1T1h+yNAgAABAgQIECBAgACBVwL6X+eAAAECBAgQIECAAAECBCYI6H8npGyPBAgQIECAAAECBAjcI2Cg4R491xIgQGCBgBtaC1AtSYAAAQIECBAgQIAAAQLpBPS/6SJREAECBAgQIECAAAECBAgsEND/LkC1JAECBAgQIECAAAECrQQMNLSK02YIEOgg4IZWhxTtgQABAgQIECBAgAABAgS2BPS/W0J+ToAAAQIECBAgQIAAAQIdBPS/HVK0BwIECBAgQIAAAQIEVgoYaFipa20CBAjsEHBDaweaSwgQIECAAAECBAgQIECgnID+t1xkCiZAgAABAgQIECBAgACBHQL63x1oLiFAgAABAgQIECBAYJSAgYZRcdssAQIVBNzQqpCSGgkQIECAAAECBAgQIEDgXgH9772CridAgAABAgQIECBAgACBCgL63wopqZEAAQIECBAgQIAAgTMFDDScqe+zCRAg8AYBN7QcCwIECBAgQIAAAQIECBCYIKD/nZCyPRIgQIAAAQIECBAgQICA/tcZIECAAAECBAgQIECAwNsFDDQ4IQQIEEgm4IZWskCUQ4AAAQIECBAgQIAAAQJLBPS/S1gtSoAAAQIECBAgQIAAAQLJBPS/yQJRDgECBAgQIECAAAEC6QQMNKSLREEECEwXcENr+gmwfwIECBAgQIAAAQIECMwQ0P/OyNkuCRAgQIAAAQIECBAgMF1A/zv9BNg/AQIECBAgQIAAAQJbAgYatoT8nAABAgcLuKF1MLiPI0CAAAECBAgQIECAAIFTBPS/p7D7UAIECBAgQIAAAQIECBA4WED/ezC4jyNAgAABAgQIECBAoJyAgYZykSmYAIHuAm5odU/Y/ggQIECAAAECBAgQIEDglYD+1zkgQIAAAQIECBAgQIAAgQkC+t8JKdsjAQIECBAgQIAAAQL3CBhouEfPtQQIEFgg4IbWAlRLEiBAgAABAgQIECBAgEA6Af1vukgURIAAAQIECBAgQIAAAQILBPS/C1AtSYAAAQIECBAgQIBAKwEDDa3itBkCBDoIuKHVIUV7IECAAAECBAgQIECAAIEtAf3vlpCfEyBAgAABAgQIECBAgEAHAf1vhxTtgQABAgQIECBAgACBlQIGGlbqWpsAAQI7BNzQ2oHmEgIECBAgQIAAAQIECBAoJ6D/LReZggkQIECAAAECBAgQIEBgh4D+dweaSwgQIECAAAECBAgQGCVgoGFU3DZLgEAFATe0KqSkRgIECBAgQIAAAQIECBC4V0D/e6+g6wkQIECAAAECBAgQIECggoD+t0JKaiRAgAABAgQIECBA4EwBAw1n6vtsAgQIvEHADS3HggABAgQIECBAgAABAgQmCOh/J6RsjwQIECBAgAABAgQIECCg/3UGCBAgQIAAAQIECBAg8HYBAw1OCAECBJIJuKGVLBDlECBAgAABAgQIECBAgMASAf3vElaLEiBAgAABAgQIECBAgEAyAf1vskCUQ4AAAQIECBAgQIBAOgEDDekiURABAtMF3NCafgLsnwABAgQIECBAgAABAjME9L8zcrZLAgQIECBAgAABAgQITBfQ/04/AfZPgAABAgQIECBAgMCWgIGGLSE/J0CAwMECbmgdDO7jCBAgQIAAAQIECBAgQOAUAf3vKew+lAABAgQIECBAgAABAgQOFtD/Hgzu4wgQIECAAAECBAgQKCdgoKFcZAomQKC7gBta3RO2PwIECBAgQIAAAQIECBB4JaD/dQ4IECBAgAABAgQIECBAYIKA/ndCyvZIgAABAgQIECBAgMA9AgYa7tFzLQECBBYIuKG1ANWSBAgQIECAAAECBAgQIJBOQP+bLhIFESBAgAABAgQIECBAgMACAf3vAlRLEiBAgAABAgQIECDQSsBAQ6s4bYYAgQ4Cbmh1SNEeCBAgQIAAAQIECBAgQGBLQP+7JeTnBAgQIECAAAECBAgQINBBQP/bIUV7IECAAAECBAgQIEBgpYCBhpW61iZAgMAOATe0dqC5hAABAgQIECBAgAABAgTKCeh/y0WmYAIECBAgQIAAAQIECBDYIaD/3YHmEgIECBAgQIAAAQIERgkYaBgVt80SIFBBwA2tCimpkQABAgQIECBAgAABAgTuFdD/3ivoegIECBAgQIAAAQIECBCoIKD/rZCSGgkQIECAAAECBAgQOFPAQMOZ+j6bAAECbxBwQ8uxIECAAAECBAgQIECAAIEJAvrfCSnbIwECBAgQIECAAAECBAjof50BAgQIECBAgAABAgQIvF3AQIMTQoAAgWQCbmglC0Q5BAgQIECAAAECBAgQILBEQP+7hNWiBAgQIECAAAECBAgQIJBMQP+bLBDlECBAgAABAgQIECCQTsBAQ7pIFESAwHQBN7SmnwD7J0CAAAECBAgQIECAwAwB/e+MnO2SAAECBAgQIECAAAEC0wX0v9NPgP0TIECAAAECBAgQILAlYKBhS8jPCRAgcLCAG1oHg/s4AgQIECBAgAABAgQIEDhFQP97CrsPJUCAAAECBAgQIECAAIGDBfS/B4P7OAIECBAgQIAAAQIEygkYaCgXmYIJEOgu4IZW94TtjwABAgQIECBAgAABAgReCeh/nQMCBAgQIECAAAECBAgQmCCg/52Qsj0SIECAAAECBAgQIHCPgIGGe/RcS4AAgQUCbmgtQLUkAQIECBAgQIAAAQIECKQT0P+mi0RBBAgQIECAAAECBAgQILBAQP+7ANWSBAgQIECAAAECBAi0EjDQ0CpOmyFAoIOAG1odUrQHAgQIECBAgAABAgQIENgS0P9uCfk5AQIECBAgQIAAAQIECHQQ0P92SNEeCBAgQIAAAQIECBBYKWCgYaWutQkQILBDwA2tHWguIUCAAAECBAgQIECAAIFyAvrfcpEpmAABAgQIECBAgAABAgR2COh/d6C5hAABAgQIECBAgACBUQIGGkbFbbMECFQQcEOrQkpqJECAAAECBAgQIECAAIF7BfS/9wq6ngABAgQIECBAgAABAgQqCOh/K6SkRgIECBAgQIAAAQIEzhQw0HCmvs8mQIDAGwTc0HIsCBAgQIAAAQIECBAgQGCCgP53Qsr2SIAAAQIECBAgQIAAAQL6X2eAAAECBAgQIECAAAECbxcw0OCEECBAIJmAG1rJAlEOAQIECBAgQIAAAQIECCwR0P8uYbUoAQIECBAgQIAAAQIECCQT0P8mC0Q5BAgQIECAAAECBAikEzDQkC4SBREgMF3ADa3pJ8D+CRAgQIAAAQIECBAgMENA/zsjZ7skQIAAAQIECBAgQIDAdAH97/QTYP8ECBAgQIAAAQIECGwJGGjYEvJzAgQIHCzghtbB4D6OAAECBAgQIECAAAECBE4R0P+ewu5DCRAgQIAAAQIECBAgQOBgAf3vweA+jgABAgQIECBAgACBcgIGGspFpmACBLoLuKHVPWH7I0CAAAECBAgQIECAAIFXAvpf54AAAQIECBAgQIAAAQIEJgjofyekbI8ECBAgQIAAAQIECNwjYKDhHj3XEiBAYIGAG1oLUC1JgAABAgQIECBAgAABAukE9L/pIuGeNUoAACAASURBVFEQAQIECBAgQIAAAQIECCwQ0P8uQLUkAQIECBAgQIAAAQKtBAw0tIrTZggQ6CDghlaHFO2BAAECBAgQIECAAAECBLYE9L9bQn5OgAABAgQIECBAgAABAh0E9L8dUrQHAgQIECBAgAABAgRWChhoWKlrbQIECOwQcENrB5pLCBAgQIAAAQIECBAgQKCcgP63XGQKJkCAAAECBAgQIECAAIEdAvrfHWguIUCAAAECBAgQIEBglICBhlFx2ywBAhUE3NCqkJIaCRAgQIAAAQIECBAgQOBeAf3vvYKuJ0CAAAECBAgQIECAAIEKAvrfCimpkQABAgQIECBAgACBMwUMNJyp77MJECDwBgE3tBwLAgQIECBAgAABAgQIEJggoP+dkLI9EiBAgAABAgQIECBAgID+1xkgQIAAAQIECBAgQIDA2wUMNDghBAgQSCbghlayQJRDgAABAgQIECBAgAABAksE9L9LWC1KgAABAgQIECBAgAABAskE9L/JAlEOAQIECBAgQIAAAQLpBAw0pItEQQQITBdwQ2v6CbB/AgQIECBAgAABAgQIzBDQ/87I2S4JECBAgAABAgQIECAwXUD/O/0E2D8BAgQIECBAgAABAlsCBhq2hPycAAECBwu4oXUwuI8jQIAAAQIECBAgQIAAgVME9L+nsPtQAgQIECBAgAABAgQIEDhYQP97MLiPI0CAAAECBAgQIECgnICBhnKRKZgAge4Cbmh1T9j+CBAgQIAAAQIECBAgQOCVgP7XOSBAgAABAgQIECBAgACBCQL63wkp2yMBAgQIECBAgAABAvcIGGi4R8+1BAgQWCDghtYCVEsSIECAAAECBAgQIECAQDoB/W+6SBREgAABAgQIECBAgAABAgsE9L8LUC1JgAABAgQIECBAgEArAQMNreK0GQIEOgi4odUhRXsgQIAAAQIECBAgQIAAgS0B/e+WkJ8TIECAAAECBAgQIECAQAcB/W+HFO2BAAECBAgQIECAAIGVAgYaVupamwABAjsE3NDageYSAgQIECBAgAABAgQIECgnoP8tF5mCCRAgQIAAAQIECBAgQGCHgP53B5pLCBAgQIAAAQIECBAYJWCgYVTcNkuAQAUBN7QqpKRGAgQIECBAgAABAgQIELhXQP97r6DrCRAgQIAAAQIECBAgQKCCgP63QkpqJECAAAECBAgQIEDgTAEDDWfq+2wCBAi8QcANLceCAAECBAgQIECAAAECBCYI6H8npGyPBAgQIECAAAECBAgQIKD/dQYIECBAgAABAgQIECDwdgEDDU4IAQIEkgm4oZUsEOUQIECAAAECBAgQIECAwBIB/e8SVosSIECAAAECBAgQIECAQDIB/W+yQJRDgAABAgQIECBAgEA6AQMN6SJREAEC0wXc0Jp+AuyfAAECBAgQIECAAAECMwT0vzNytksCBAgQIECAAAECBAhMF9D/Tj8B9k+AAAECBAgQIECAwJaAgYYtIT8nQIDAwQJuaB0M7uMIECBAgAABAgQIECBA4BQB/e8p7D6UAAECBAgQIECAAAECBA4W0P8eDO7jCBAgQIAAAQIECBAoJ2CgoVxkCiZAoLuAG1rdE7Y/AgQIECBAgAABAgQIEHgloP91DggQIECAAAECBAgQIEBggoD+d0LK9kiAAAECBAgQIECAwD0CBhru0XMtAQIEFgi4obUA1ZIECBAgQIAAAQIECBAgkE5A/5suEgURIECAAAECBAgQIECAwAIB/e8CVEsSIECAAAECBAgQINBKwEBDqzhthgCBDgJuaHVI0R4IECBAgAABAgQIECBAYEtA/7sl5OcECBAgQIAAAQIECBAg0EFA/9shRXsgQIAAAQIECBAgQGClgIGGlbrWJkCAwA4BN7R2oLmEAAECBAgQIECAAAECBMoJ6H/LRaZgAgQIECBAgAABAgQIENghoP/dgeYSAgQIECBAgAABAgRGCRhoGBW3zRIgUEHADa0KKamRAAECBAgQIECAAAECBO4V0P/eK+h6AgQIECBAgAABAgQIEKggoP+tkJIaCRAgQIAAAQIECBA4U8BAw5n6PpsAAQJvEHBDy7EgQIAAAQIECBAgQIAAgQkC+t8JKdsjAQIECBAgQIAAAQIECOh/nQECBAgQIECAAAECBAi8XcBAgxNCgACBZAJuaCULRDkECBAgQIAAAQIECBAgsERA/7uE1aIECBAgQIAAAQIECBAgkExA/5ssEOUQIECAAAECBAgQIJBOwEBDukgURIDAdAE3tKafAPsnQIAAAQIECBAgQIDADAH974yc7ZIAAQIECBAgQIAAAQLTBfS/00+A/RMgQIAAAQIECBAgsCVgoGFLyM8JECBwsIAbWgeD+zgCBAgQIECAAAECBAgQOEVA/3sKuw8lQIAAAQIECBAgQIAAgYMF9L8Hg/s4AgQIECBAgAABAgTKCRhoKBeZggkQ6C7ghlb3hO2PAAECBAgQIECAAAECBF4J6H+dAwIECBAgQIAAAQIECBCYIKD/nZCyPRIgQIAAAQIECBAgcI+AgYZ79FxLgACBBQJuaC1AtSQBAgQIECBAgAABAgQIpBPQ/6aLREEECBAgQIAAAQIECBAgsEBA/7sA1ZIECBAgQIAAAQIECLQSMNDQKk6bIUCgg4AbWh1StAcCBAgQIECAAAECBAgQ2BLQ/24J+TkBAgQIECBAgAABAgQIdBDQ/3ZI0R4IECBAgAABAgQIEFgpYKBhpa61CRAgsEPADa0daC4hQIAAAQIECBAgQIAAgXIC+t9ykSmYAAECBAgQIECAAAECBHYI6H93oLmEAAECBAgQIECAAIFRAgYaRsVtswQIVBBwQ6tCSmokQIAAAQIECBAgQIAAgXsF9L/3CrqeAAECBAgQIECAAAECBCoI6H8rpKRGAgQIECBAgAABAgTOFDDQcKa+zyZAgMAbBNzQciwIECBAgAABAgQIECBAYIKA/ndCyvZIgAABAgQIECBAgAABAvpfZ4AAAQIECBAgQIAAAQJvFzDQ4IQQIEAgmYAbWskCUQ4BAgQIECBAgAABAgQILBHQ/y5htSgBAgQIECBAgAABAgQIJBPQ/yYLRDkECBAgQIAAAQIECKQTMNCQLhIFESAwXcANreknwP4JECBAgAABAgQIECAwQ0D/OyNnuyRAgAABAgQIECBAgMB0Af3v9BNg/wQIECBAgAABAgQIbAkYaNgS8nMCBAgcLOCG1sHgPo4AAQIECBAgQIAAAQIEThHQ/57C7kMJECBAgAABAgQIECBA4GAB/e/B4D6OAAECBAgQIECAAIFyAgYaykWmYAIEugu4odU9YfsjQIAAAQIECBAgQIAAgVcC+l/ngAABAgQIECBAgAABAgQmCOh/J6RsjwQIECBAgAABAgQI3CNgoOEePdcSIEBggYAbWgtQLUmAAAECBAgQIECAAAEC6QT0v+kiURABAgQIECBAgAABAgQILBDQ/y5AtSQBAgQIECBAgAABAq0EDDS0itNmCBDoIOCGVocU7YEAAQIECBAgQIAAAQIEtgT0v1tCfk6AAAECBAgQIECAAAECHQT0vx1StAcCBAgQIECAAAECBFYKGGhYqWttAgQI7BBwQ2sHmksIECBAgAABAgQIECBAoJyA/rdcZAomQIAAAQIECBAgQIAAgR0C+t8daC4hQIAAAQIECBAgQGCUgIGGUXHbLAECFQTc0KqQkhoJECBAgAABAgQIECBA4F4B/e+9gq4nQIAAAQIECBAgQIAAgQoC+t8KKamRAAECBAgQIECAAIEzBQw0nKnvswkQIPAGATe0HAsCBAgQIECAAAECBAgQmCCg/52Qsj0SIECAAAECBAgQIECAgP7XGSBAgAABAgQIECBAgMDbBQw0OCEECBBIJuCGVrJAlEOAAAECBAgQIECAAAECSwT0v0tYLUqAAAECBAgQIECAAAECyQT0v8kCUQ4BAgQIECBAgAABAukEDDSki0RBBAhMF3BDa/oJsH8CBAgQIECAAAECBAjMEND/zsjZLgkQIECAAAECBAgQIDBdQP87/QTYPwECBAgQIECAAAECWwIGGraE/JwAAQIHC7ihdTC4jyNAgAABAgQIECBAgACBUwT0v6ew+1ACBAgQIECAAAECBAgQOFhA/3swuI8jQIAAAQIECBAgQKCcgIGGcpEpmACB7gJuaHVP2P4IECBAgAABAgQIECBA4JWA/tc5IECAAAECBAgQIECAAIEJAvrfCSnbIwECBAgQIECAAAEC9wgYaLhHz7UECBBYIOCG1gJUSxIgQIAAAQIECBAgQIBAOgH9b7pIFESAAAECBAgQIECAAAECCwT0vwtQLUmAAAECBAgQIECAQCsBAw2t4rQZAgQ6CLih1SFFeyBAgAABAgQIECBAgACBLQH975aQnxMgQIAAAQIECBAgQIBABwH9b4cU7YEAAQIECBAgQIAAgZUCBhpW6lqbAAECOwTc0NqB5hICBAgQIECAAAECBAgQKCeg/y0XmYIJECBAgAABAgQIECBAYIeA/ncHmksIECBAgAABAgQIEBglYKBhVNw2S4BABQE3tCqkpEYCBAgQIECAAAECBAgQuFdA/3uvoOsJECBAgAABAgQIECBAoIKA/rdCSmokQIAAAQIECBAgQOBMAQMNZ+r7bAIECLxBwA0tx4IAAQIECBAgQIAAAQIEJgjofyekbI8ECBAgQIAAAQIECBAgoP91BggQIECAAAECBAgQIPB2AQMNTggBAgSSCbihlSwQ5RAgQIAAAQIECBAgQIDAEgH97xJWixIgQIAAAQIECBAgQIBAMgH9b7JAlEOAAAECBAgQIECAQDoBAw3pIlEQAQLTBdzQmn4C7J8AAQIECBAgQIAAAQIzBPS/M3K2SwIECBAgQIAAAQIECEwX0P9OPwH2T4AAAQIECBAgQIDAloCBhi0hPydAgMDBAm5oHQzu4wgQIECAAAECBAgQIEDgFAH97ynsPpQAAQIECBAgQIAAAQIEDhbQ/x4M7uMIECBAgAABAgQIECgnYKChXGQKJkCgu4AbWt0Ttj8CBAgQIECAAAECBAgQeCWg/3UOCBAgQIAAAQIECBAgQGCCgP53Qsr2SIAAAQIECBAgQIDAPQIGGu7Rcy0BAgQWCLihtQDVkgQIECBAgAABAgQIECCQTkD/my4SBREgQIAAAQIECBAgQIDAAgH97wJUSxIgQIAAAQIECBAg0ErAQEOrOG2GAIEOAm5odUjRHggQIECAAAECBAgQIEBgS0D/uyXk5wQIECBAgAABAgQIECDQQUD/2yFFeyBAgAABAgQIECBAYKWAgYaVutYmQIDADgE3tHaguYQAAQIECBAgQIAAAQIEygnof8tFpmACBAgQIECAAAECBAgQ2CGg/92B5hICBAgQIECAAAECBEYJGGgYFbfNEiBQQcANrQopqZEAAQIECBAgQIAAAQIE7hXQ/94r6HoCBAgQIECAAAECBAgQqCCg/62QkhoJECBAgAABAgQIEDhTwEDDmfo+mwABAm8QcEPLsSBAgAABAgQIECBAgACBCQL63wkp2yMBAgQIECBAgAABAgQI6H+dAQIECBAgQIAAAQIECLxdwECDE0KAAIFkAm5oJQtEOQQIECBAgAABAgQIECCwRED/u4TVogQIECBAgAABAgQIECCQTED/mywQ5RAgQIAAAQIECBAgkE7AQEO6SBREgMB0ATe0pp8A+ydAgAABAgQIECBAgMAMAf3vjJztkgABAgQIECBAgAABAtMF9L/TT4D9EyBAgAABAgQIECCwJWCgYUvIzwkQIHCwgBtaB4P7OAIECBAgQIAAAQIECBA4RUD/ewq7DyVAgAABAgQIECBAgACBgwX0vweD+zgCBAgQIECAAAECBMoJGGgoF5mCCRDoLuCGVveE7Y8AAQIECBAgQIAAAQIEXgnof50DAgQIECBAgAABAgQIEJggoP+dkLI9EiBAgAABAgQIECBwj4CBhnv0XEuAAIEFAm5oLUC1JAECBAgQIECAAAECBAikE9D/potEQQQIECBAgAABAgQIECCwQED/uwDVkgQIECBAgAABAgQItBIw0NAqTpshQOAsgX/z3Q++9fh4+a9Bn/9LG+v8VcTnPDxc/tXvf/LxTyPWsgYBAgQIECBAgAABAgQIzBB497sf/vDly8ffDtnt1p3Jx5BPuTx79vCjzz756Mcxq1mFAAECBAgQIECAAAECBCYI+P53Qsr2SIAAAQIECBAgQIBAFoGtrw2z1KkOAgQIpBd45/0PPr9cLr+evtC/LfCPXjz/+NtFalUmAQIECBAgQIAAAQIECCQSeOe9D764PFx+JVFJX1/K4+UvXnz68TdK1KpIAgQIECBAgAABAgQIEEgl4PvfVHEohgABAgQIECBAgACBxgIGGhqHa2sECBwr8Hd/peOPj/3UfZ/28PLyL3//P3s7wz49VxEgQIAAAQIECBAgQGC2wOu3NDwGvaVhMeWzx4cfffaptzMsZrY8AQIECBAgQIAAAQIEWgr4/rdlrDZFgAABAgQIECBAgEBCAQMNCUNREgECdQVq/JWOh89fPP/oO3WVVU6AAAECBAgQIECAAAECZwuUeEvDw8MXLz756FfPtvL5BAgQIECAAAECBAgQIFBXwPe/dbNTOQECBAgQIECAAAECdQQMNNTJSqUECBQQePe9D7/58uHxp5lLffn48K0/+PSjP8lco9oIECBAgAABAgQIECBAILfAu+9//wcvLy9/nLnKl5dnP/yD57/7O5lrVBsBAgQIECBAgAABAgQI5Bbw/W/ufFRHgAABAgQIECBAgEAPAQMNPXK0CwIEEgm88/73/vByefh2opJ+ppTHz188/4m3M+QMR1UECBAgQIAAAQIECBAoJfDOd7/355fHh2+kLPrh8YsXn/zE2xlShqMoAgQIECBAgAABAgQI1BLw/W+tvFRLgAABAgQIECBAgEA9AQMN9TJTMQECyQV+470Pv/ks6VsavJ0h+eFRHgECBAgQIECAAAECBAoJ/Mb73//Bs6RvafB2hkIHSakECBAgQIAAAQIECBBILuD73+QBKY8AAQIECBAgQIAAgfICBhrKR2gDBAhkFMj5Vzq8nSHjWVETAQIECBAgQIAAAQIEKgukfEuDtzNUPlJqJ0CAAAECBAgQIECAQEoB3/+mjEVRBAgQIECAAAECBAg0ETDQ0CRI2yBAIJdAxr/S4e0Muc6IaggQIECAAAECBAgQINBBIONbGrydocPJsgcCBAgQIECAAAECBAjkEvD9b648VEOAAAECBAgQIECAQC8BAw298rQbAgQSCVz3VzoeL5fLvf8UX7OGtzMkOhpKIUCAAAECBAgQIECAQCuB697ScE3vusVyxRrezrCF6OcECBAgQIAAAQIECBAgsFPA97874VxGgAABAgQIECBAgACBDYF7n6IFTIAAAQJfI5Dpr3R4O4NjSoAAAQIECBAgQIAAAQKrBDK9pcHbGValbF0CBAgQIECAAAECBAgQ8P2vM0CAAAECBAgQIECAAIE1AgYa1rhalQABAq8F1v+Vjiv+OuXF2xkcRwIECBAgQIAAAQIECBBYK7D+LQ1X9L/ezrA2ZKsTIECAAAECBAgQIECAgO9/nQECBAgQIECAAAECBAgsEDDQsADVkgQIEPj/Ahn+Soe3MziPBAgQIECAAAECBAgQILBaIMNbGrydYXXK1idAgAABAgQIECBAgAAB3/86AwQIECBAgAABAgQIEIgXMNAQb2pFAgQIfElg3VsarvjrlN7O4DQSIECAAAECBAgQIECAwEEC697ScEX/6+0MB6XsYwgQIECAAAECBAgQIEDA97/OAAECBAgQIECAAAECBGIFDDTEelqNAAECPydw5l/p8HYGB5IAAQIECBAgQIAAAQIEjhI48y0N3s5wVMo+hwABAgQIECBAgAABAgR8/+sMECBAgAABAgQIECBAIFbAQEOsp9UIECDwRoH4v9JxxV+n9HYGp5EAAQIECBAgQIAAAQIEDhaIf0vDFf2vtzMcnLKPI0CAAAECBAgQIECAAAHf/zoDBAgQIECAAAECBAgQiBMw0BBnaSUCBAh8rcAZf6XD2xkcSAIECBAgQIAAAQIECBA4WuCMtzR4O8PRKfs8AgQIECBAgAABAgQIEPD9rzNAgAABAgQIECBAgACBOAEDDXGWViJAgMBbBeL+SscVf53S2xmcRgIECBAgQIAAAQIECBA4SSDuLQ1X9L/eznBSyj6WAAECBAgQIECAAAECBHz/6wwQIECAAAECBAgQIEAgRsBAQ4yjVQgQILApcORf6fB2hs04/AIBAgQIECBAgAABAgQILBI48i0N3s6wKETLEiBAgAABAgQIECBAgMCmgO9/N4n8AgECBAgQIECAAAECBK4SMNBwFZNfIkCAQIzA/X+l44q/TuntDDFhWYUAAQIECBAgQIAAAQIEdgvc/5aGK/pfb2fYnY8LCRAgQIAAAQIECBAgQCBGwPe/MY5WIUCAAAECBAgQIEBgtoCBhtn52z0BAgcLHPFXOryd4eBQfRwBAgQIECBAgAABAgQI/JzAEW9p8HYGB48AAQIECBAgQIAAAQIEzhbw/e/ZCfh8AgQIECBAgAABAgQ6CBho6JCiPRAgUEpg/1/puOKvU3o7Q6mzoFgCBAgQIECAAAECBAh0Ftj/loYr+l9vZ+h8dOyNAAECBAgQIECAAAECpQR8/1sqLsUSIECAAAECBAgQIJBQwEBDwlCURIBAb4GVf6XD2xl6nx27I0CAAAECBAgQIECAQCWBlW9p8HaGSidBrQQIECBAgAABAgQIEOgt4Pvf3vnaHQECBAgQIECAAAEC6wUMNKw39gkECBD4OYHb/0rHFX+d0tsZnDQCBAgQIECAAAECBAgQSCZw+1saruh/vZ0hWcrKIUCAAAECBAgQIECAAAHf/zoDBAgQIECAAAECBAgQ2C9goGG/nSsJECCwW2DFX+nwdobdcbiQAAECBAgQIECAAAECBBYJrHhLg7czLArLsgQIECBAgAABAgQIECCwW8D3v7vpXEiAAAECBAgQIECAAIGLgQaHgAABAicJXP9XOl4VuPXP9ePnL57/5DsnbcXHEiBAgAABAgQIECBAgACBrxW4/i0NV/S/3s7gpBEgQIAAAQIECBAgQIBAUgHf/yYNRlkECBAgQIAAAQIECKQX2HpCNv0GFEiAAIGqApF/pcPbGaqeAnUTIECAAAECBAgQIECgv0DkWxq8naH/ebFDAgQIECBAgAABAgQIVBXw/W/V5NRNgAABAgQIECBAgMDZAgYazk7A5xMgMFrgur/SsUXk7QxbQn5OgAABAgQIECBAgAABAucKXPeWho0avZ3h3BB9OgECBAgQIECAAAECBAhsCvj+d5PILxAgQIAAAQIECBAgQODnBAw0OBQECBA4USDir3R4O8OJAfpoAgQIECBAgAABAgQIELhKIOItDd7OcBW1XyJAgAABAgQIECBAgACBEwV8/3sivo8mQIAAAQIECBAgQKCsgIGGstEpnACBLgL3/ZUOb2focg7sgwABAgQIECBAgAABAt0F7npLg7czdD8e9keAAAECBAgQIECAAIE2Ar7/bROljRAgQIAAAQIECBAgcJCAgYaDoH0MAQIEvk7gnr/S4e0MzhUBAgQIECBAgAABAgQIVBG45y0N3s5QJWV1EiBAgAABAgQIECBAgIDvf50BAgQIECBAgAABAgQI3CZgoOE2L79NgACBJQL7/kqHtzMsCcOiBAgQIECAAAECBAgQILBMYNdbGrydYVkeFiZAgAABAgQIECBAgACBNQK+/13jalUCBAgQIECAAAECBHoKGGjomatdESBQTGDPX+nwdoZiISuXAAECBAgQIECAAAECBC573tLg7QwODgECBAgQIECAAAECBAhUE/D9b7XE1EuAAAECBAgQIECAwJkCBhrO1PfZBAgQ+BmB2/5Kh7czODwECBAgQIAAAQIECBAgUFPgprc0eDtDzZBVTYAAAQIECBAgQIAAAQIX3/86BAQIECBAgAABAgQIELhOwEDDdU5+iwABAssFbvkrHd7OsDwOH0CAAAECBAgQIECAAAECiwRueUuDtzMsCsGyBAgQIECAAAECBAgQILBcwPe/y4l9AAECBAgQIECAAAECTQQMNDQJ0jYIEOghcN1f6fB2hh5p2wUBAgQIECBAgAABAgTmClz1lgZvZ5h7QOycAAECBAgQIECAAAECTQR8/9skSNsgQIAAAQIECBAgQGCpgIGGpbwWJ0CAwG0C1/yVDm9nuM3UbxMgQIAAAQIECBAgQIBAPoFr3tLg7Qz5clMRAQIECBAgQIAAAQIECNwm4Pvf27z8NgECBAgQIECAAAECMwUMNMzM3a4JEEgs8Pa/0uHtDImjUxoBAgQIECBAgAABAgQI3CDw1rc0eDvDDZJ+lQABAgQIECBAgAABAgQyC/j+N3M6aiNAgAABAgQIECBAIIOAgYYMKaiBAAECPyPwtr/S4e0MjgoBAgQIECBAgAABAgQIdBF421savJ2hS8r2QYAAAQIECBAgQIAAAQK+/3UGCBAgQIAAAQIECBAg8HYBAw1OCAECBBIKvPP+h394uTx++8ulPXz+4vlH30lYrpIIECBAgAABAgQIECBAgMAugXe+++GfXx4fv/Glix8evnjxyUe/umtBFxEgQIAAAQIECBAgQIAAgYQCvv9NGIqSCBAgQIAAAQIECBBII2CgIU0UCiFAgMDfC7zpr3R4O4MTQoAAAQIECBAgQIAAAQLdBN70lgZvZ+iWsv0QIECAAAECBAgQIECAgO9/nQECBAgQIECAAAECBAh8vYCBBqeDAAECSQXeef+Dzy+Xy6//XXl/9OL5x195Y0PSwpVFgAABAgQIECBAgAABAgRuEHjnvQ++uDxcfuX1JY+Xv3jx6cdfmqC0CQAAIABJREFUfmPDDWv5VQIECBAgQIAAAQIECBAgkFXA979Zk1EXAQIECBAgQIAAAQJnCxhoODsBn0+AAIGvEXj3vQ+/+fLh8aevfvzs8eFbn3360Z/AIkCAAAECBAgQIECAAAEC3QTeff/7P3h5efnj1/3v5dkPP3v+u7/TbY/2Q4AAAQIECBAgQIAAAQIEfP/rDBAgQIAAAQIECBAgQODNAukHGv7hb/32o/AIECAwVeCf/4//+Xrr/+2f/pOpBPZNgACBy//5rR+l/z+rmAgQIBAhoP+NULQGAQJVBf7Ff/+z16X/6T/7tapbUDcBAgTuFtD/3k1oAQIEigi8+6//ve9/i2SlTAIE4gVe/uL/er3os7/+x/GLW5EAAQJFBD77L//B979FslImAQIECBA4SiD9fw480HHUUfA5BAhkFPjl//tXr8v6y3/wSxnLUxMBAgQOEfBAxyHMPoQAgQQC+t8EISiBAIHTBH7tL//368/+s1/+R6fV4IMJECBwtoD+9+wEfD4BAkcJGGg4StrnECCQUuDZX/9tWS9/MWV5iiJAgMARAgYajlD2GQQIECBAoJaAgYZaeamWAAECBAgQIDBOwAMd4yK3YQJjBQw0jI3exgkQIECAAAECrwX0vw4CAQJTBAw0TEnaPgkQIECAAAECbxYw0OBkECBAgAABAl8VMNDgTBAgQIAAAQIECKQW8EBH6ngUR4BAoICBhkBMSxEgQIAAAQIECgrofwuGpmQCBHYJGGjYxeYiAgQIECBAgEAbAQMNbaK0EQIECBAgECZQbqDh9773m2GbtxABAgQIECBAgEA+gd/8ye99qSgPdOTLSEUECKwR+OpAg/53jbNVCRAgQIAAAQJZBPS/WZJQBwECRwt8daDh3/67D44uwecRIECAAAECBAgcKPCf/uPHX/o0Aw0H4vsoAgQIECBQRMBAQ5GglEmAAAECBAgQmCLggY4pSdsnAQJfFTDQ4EwQIECAAAECBGYJ6H9n5W23BAj8vYCBBqeBAAECBAgQIDBLwEDDrLztlgABAgQI7BEw0LBHzTUECBAgQIAAAQLLBDzQsYzWwgQIJBcw0JA8IOURIECAAAECBIIF9L/BoJYjQKCMgIGGMlEplAABAgQIECAQImCgIYTRIgQIECBAoLWAgYbW8docAQIECBAgQKCegAc66mWmYgIEYgQMNMQ4WoUAAQIECBAgUEVA/1slKXUSIBAtYKAhWtR6BAgQIECAAIHcAgYacuejOgIECBAgkEHAQEOGFNRAgAABAgQIECDwJOCBDoeBAIGpAgYapiZv3wQIECBAgMBUAf3v1OTtmwABAw3OAAECBAgQIEBgloCBhll52y0BAgQIENgjYKBhj5prCBAgQIAAAQIElgl4oGMZrYUJEEguYKAheUDKI0CAAAECBAgEC+h/g0EtR4BAGQEDDWWiUigBAgQIECBAIETAQEMIo0UIECBAgEBrAQMNreO1OQIECBAgQIBAPQEPdNTLTMUECMQIGGiIcbQKAQIECBAgQKCKgP63SlLqJEAgWsBAQ7So9QgQIECAAAECuQUMNOTOR3UECBAgQCCDgIGGDCmogQABAgQIECBA4EnAAx0OAwECUwUMNExN3r4JECBAgACBqQL636nJ2zcBAgYanAECBAgQIECAwCwBAw2z8rZbAgQIECCwR8BAwx411xAgQIAAAQIECCwT8EDHMloLEyCQXMBAQ/KAlEeAAAECBAgQCBbQ/waDWo4AgTICBhrKRKVQAgQIECBAgECIgIGGEEaLECBAgACB1gIGGlrHa3MECBAgQIAAgXoCHuiol5mKCRCIETDQEONoFQIECBAgQIBAFQH9b5Wk1EmAQLSAgYZoUesRIECAAAECBHILGGjInY/qCBAgQIBABgEDDRlSUAMBAgQIECBAgMCTgAc6HAYCBKYKGGiYmrx9EyBAgAABAlMF9L9Tk7dvAgQMNDgDBAgQIECAAIFZAgYaZuVttwQIECBAYI+AgYY9aq4hQIAAAQIECBBYJuCBjmW0FiZAILmAgYbkASmPAAECBAgQIBAsoP8NBrUcAQJlBAw0lIlKoQQIECBAgACBEAEDDSGMFiFAgAABAq0FDDS0jtfmCBAgQIAAAQL1BDzQUS8zFRMgECNgoCHG0SoECBAgQIAAgSoC+t8qSamTAIFoAQMN0aLWI0CAAAECBAjkFjDQkDsf1REgQIAAgQwCBhoypKAGAgQIECBAgACBJwEPdDgMBAhMFTDQMDV5+yZAgAABAgSmCuh/pyZv3wQIGGhwBggQIECAAAECswQMNMzK224JECBAgMAeAQMNe9RcQ4AAAQIECBAgsEzAAx3LaC1MgEByAQMNyQNSHgECBAgQIEAgWED/GwxqOQIEyggYaCgTlUIJECBAgAABAiECBhpCGC1CgAABAgRaCxhoaB2vzREgQIAAAQIE6gl4oKNeZiomQCBGwEBDjKNVCBAgQIAAAQJVBPS/VZJSJwEC0QIGGqJFrUeAAAECBAgQyC1goCF3PqojQIAAAQIZBAw0ZEhBDQQIECBAgAABAk8CHuhwGAgQmCpgoGFq8vZNgAABAgQITBXQ/05N3r4JEDDQ4AwQIECAAAECBGYJGGiYlbfdEiBAgACBPQIGGvaouYYAAQIECBAgQGCZgAc6ltFamACB5AIGGpIHpDwCBAgQIECAQLCA/jcY1HIECJQRMNBQJiqFEiBAgAABAgRCBAw0hDBahAABAgQItBYw0NA6XpsjQIAAAQIECNQT8EBHvcxUTIBAjICBhhhHqxAgQIAAAQIEqgjof6skpU4CBKIFDDREi1qPAAECBAgQIJBbwEBD7nxUR4AAAQIEMggYaMiQghoIECBAgAABAgSeBDzQ4TAQIDBVwEDD1OTtmwABAgQIEJgqoP+dmrx9EyBgoMEZIECAAAECBAjMEjDQMCtvuyVAgAABAnsEDDTsUXMNAQIECBAgQIDAMgEPdCyjtTABAskFDDQkD0h5BAgQIECAAIFgAf1vMKjlCBAoI2CgoUxUCiVAgAABAgQIhAgYaAhhtAgBAgQIEGgtYKChdbw2R4AAAQIECBCoJ+CBjnqZqZgAgRgBAw0xjlYhQIAAAQIECFQR0P9WSUqdBAhECxhoiBa1HgECBAgQIEAgt4CBhtz5qI4AAQIECGQQMNCQIQU1ECBAgAABAgQIPAl4oMNhIEBgqoCBhqnJ2zcBAgQIECAwVUD/OzV5+yZAwECDM0CAAAECBAgQmCVgoGFW3nZLgAABAgT2CBho2KPmGgIECBAgQIAAgWUCHuhYRmthAgSSCxhoSB6Q8ggQIECAAAECwQL632BQyxEgUEbAQEOZqBRKgAABAgQIEAgRMNAQwmgRAgQIECDQWsBAQ+t4bY4AAQIECBAgUE/AAx31MlMxAQIxAgYaYhytQoAAAQIECBCoIqD/rZKUOgkQiBYw0BAtaj0CBAgQIECAQG4BAw2581EdAQIECBDIIGCgIUMKaiBAgAABAgQIEHgS8ECHw0CAwFQBAw1Tk7dvAgQIECBAYKqA/ndq8vZNgICBBmeAAAECBAgQIDBLwEDDrLztlgABAgQI7BEw0LBHzTUECBAgQIAAAQLLBDzQsYzWwgQIJBcw0JA8IOURIECAAAECBIIF9L/BoJYjQKCMgIGGMlEplAABAgQIECAQImCgIYTRIgQIECBAoLWAgYbW8docAQIECBAgQKCegAc66mWmYgIEYgQMNMQ4WoUAAQIECBAgUEVA/1slKXUSIBAtYKAhWtR6BAgQIECAAIHcAgYacuejOgIECBAgkEHAQEOGFNRAgAABAgQIECDwJOCBDoeBAIGpAgYapiZv3wQIECBAgMBUAf3v1OTtmwABAw3OAAECBAgQIEBgloCBhll52y0BAgQIENgjYKBhj5prCBAgQIAAAQIElgl4oGMZrYUJEEguYKAheUDKI0CAAAECBAgEC+h/g0EtR4BAGQEDDWWiUigBAgQIECBAIETAQEMIo0UIECBAgEBrAQMNreO1OQIECBAgQIBAPQEPdNTLTMUECMQIGGiIcbQKAQIECBAgQKCKgP63SlLqJEAgWsBAQ7So9QgQIECAAAECuQUMNOTOR3UECBAgQCCDgIGGDCmogQABAgQIECBA4EnAAx0OAwECUwUMNExN3r4JECBAgACBqQL636nJ2zcBAgYanAECBAgQIECAwCwBAw2z8rZbAgQIECCwR8BAwx411xAgQIAAAQIECCwT8EDHMloLEyCQXMBAQ/KAlEeAAAECBAgQCBbQ/waDWo4AgTICBhrKRKVQAgQIECBAgECIgIGGEEaLECBAgACB1gIGGlrHa3MECBAgQIAAgXoCHuiol5mKCRCIETDQEONoFQIECBAgQIBAFQH9b5Wk1EmAQLSAgYZoUesRIECAAAECBHILGGjInY/qCBAgQIBABgEDDRlSUAMBAgQIECBAgMCTgAc6HAYCBKYKGGiYmrx9EyBAgAABAlMF9L9Tk7dvAgQMNDgDBAgQIECAAIFZAgYaZuVttwQIECBAYI+AgYY9aq4hQIAAAQIECBBYJuCBjmW0FiZAILmAgYbkASmPAAECBAgQIBAsoP8NBrUcAQJlBAw0lIlKoQQIECBAgACBEAEDDSGMFiFAgAABAq0FDDS0jtfmCBAgQIAAAQL1BDzQUS8zFRMgECNgoCHG0SoECBAgQIAAgSoC+t8qSamTAIFoAQMN0aLWI0CAAAECBAjkFjDQkDsf1REgQIAAgQwCBhoypKAGAgQIECBAgACBJwEPdDgMBAhMFTDQMDV5+yZAgAABAgSmCuh/pyZv3wQIGGhwBggQIECAAAECswQMNMzK224JECBAgMAeAQMNe9RcQ4AAAQIECBAgsEzAAx3LaC1MgEByAQMNyQNSHgECBAgQIEAgWED/GwxqOQIEyggYaCgTlUIJECBAgAABAiECBhpCGC1CgAABAgRaCxhoaB2vzREgQIAAAQIE6gl4oKNeZiomQCBGwEBDjKNVCBAgQIAAAQJVBPS/VZJSJwEC0QIGGqJFrUeAAAECBAgQyC1goCF3PqojQIAAAQIZBAw0ZEhBDQQIECBAgAABAk8CHuhwGAgQmCpgoGFq8vZNgAABAgQITBXQ/05N3r4JEDDQ4AwQIECAAAECBGYJGGiYlbfdEiBAgACBPQIGGvaouYYAAQIECBAgQGCZgAc6ltFamACB5AIGGpIHpDwCBAgQIECAQLCA/jcY1HIECJQRMNBQJiqFEiBAgAABAgRCBAw0hDBahAABAgQItBYw0NA6XpsjQIAAAQIECNQT8EBHvcxUTIBAjICBhhhHqxAgQIAAAQIEqgjof6skpU4CBKIFDDREi1qPAAECBAgQIJBbwEBD7nxUR4AAAQIEMggYaMiQghoIECBAgAABAgSeBDzQ4TAQIDBVwEDD1OTtmwABAgQIEJgqoP+dmrx9EyBgoMEZIECAAAECBAjMEjDQMCtvuyVAgAABAnsEDDTsUXMNAQIlBH7h4eXlbx6flahVkQQIELhFoPu/bx7ouOU0+F0CBDoJGGjolKa9EPiyQPf/v8mbAIG5Av59uy97/e99fq4mQKCugIGGutmpvL6A/7/Vz9AOCBB4s4B/33KfDAMNufNRHQECBAgQyCBgoCFDCmogQIAAAQIECBB4EvBAh8NAgMBUAQMNU5O3bwIECBAgQGCqgP53avL2TYCAgQZngAABAgQIECAwS8BAw6y87ZYAAQIECOwRMNCwR801BAgQIECAAAECywQ80LGM1sIECCQXMNCQPCDlESBAgAABAgSCBfS/waCWI0CgjICBhjJRKZQAAQIECBAgECJgoCGE0SIECBAgQKC1gIGG1vHaHAECBAgQIECgnoAHOuplpmICBGIEDDTEOFqFAAECBAgQIFBFQP9bJSl1EiAQLWCgIVrUegQIECBAgACB3AIGGnLnozoCBAgQIJBBwEBDhhTUQIAAAQIECBAg8CTggQ6HgQCBqQIGGqYmb98ECBAgQIDAVAH979Tk7ZsAAQMNzgABAgQIECBAYJaAgYZZedstAQIECBDYI2CgYY+aawgQIECAAAECBJYJeKBjGa2FCRBILmCgIXlAyiNAgAABAgQIBAvof4NBLUeAQBkBAw1lolIoAQIECBAgQCBEwEBDCKNFCBAgQIBAawEDDa3jtTkCBAgQIECAQD0BD3TUy0zFBAjECBhoiHG0CgECBAgQIECgioD+t0pS6iRAIFrAQEO0qPUIECBAgAABArkFDDTkzkd1BAgQIEAgg4CBhgwpqIEAAQIECBAgQOBJwAMdDgMBAlMFDDRMTd6+CRAgQIAAgakC+t+pyds3AQIGGpwBAgQIECBAgMAsAQMNs/K2WwIECBAgsEfAQMMeNdcQIECAAAECBAgsE/BAxzJaCxMgkFzAQEPygJRHgAABAgQIEAgW0P8Gg1qOAIEyAgYaykSlUAIECBAgQIBAiICBhhBGixAgQIAAgdYCBhpax2tzBAgQIECAAIF6Ah7oqJeZigkQiBEw0BDjaBUCBAgQIECAQBUB/W+VpNRJgEC0gIGGaFHrESBAgAABAgRyCxhoyJ2P6ggQIECAQAYBAw0ZUlADAQIECBAgQIDAk4AHOhwGAgSmChhomJq8fRMgQIAAAQJTBfS/U5O3bwIEDDQ4AwQIECBAgACBWQIGGmblbbcECBAgQGCPgIGGPWquIUCAAAECBAgQWCbggY5ltBYmQCC5gIGG5AEpjwABAgQIECAQLKD/DQa1HAECZQQMNJSJSqEECBAgQIAAgRABAw0hjBYhQIAAAQKtBQw0tI7X5ggQIECAAAEC9QQ80FEvMxUTIBAjYKAhxtEqBAgQIECAAIEqAvrfKkmpkwCBaAEDDdGi1iNAgAABAgQI5BYw0JA7H9URIECAAIEMAgYaMqSgBgIECBAgQIAAgScBD3Q4DAQITBUw0DA1efsmQIAAAQIEpgrof6cmb98ECBhocAYIECBAgAABArMEDDTMyttuCRAgQIDAHgEDDXvUXEOAAAECBAgQILBMwAMdy2gtTIBAcgEDDckDUh4BAgQIECBAIFhA/xsMajkCBMoIGGgoE5VCCRAgQIAAAQIhAgYaQhgtQoAAAQIEWgsYaGgdr80RIECAAAECBOoJeKCjXmYqJkAgRsBAQ4yjVQgQIECAAAECVQT0v1WSUicBAtECBhqiRa1HgAABAgQIEMgtYKAhdz6qI0CAAAECGQQMNGRIQQ0ECBAgQIAAAQJPAh7ocBgIEJgqYKBhavL2TYAAAQIECEwV0P9OTd6+CRAw0OAMECBAgAABAgRmCRhomJW33RIgQIAAgT0CBhr2qLmGAAECBAgQIEBgmYAHOpbRWpgAgeQCBhqSB6Q8AgQIECBAgECwgP43GNRyBAiUETDQUCYqhRIgQIAAAQIEQgQMNIQwWoQAAQIECLQWMNDQOl6bI0CAAAECBAjUE/BAR73MVEyAQIyAgYYYR6sQIECAAAECBKoI6H+rJKVOAgSiBQw0RItajwABAgQIECCQW8BAQ+58VEeAAAECBDIIGGjIkIIaCBAgQIAAAQIEngQ80OEwECAwVcBAw9Tk7ZsAAQIECBCYKqD/nZq8fRMgYKDBGSBAgAABAgQIzBIw0DArb7slQIAAAQJ7BAw07FFzDQECBAgQIECAwDIBD3Qso7UwAQLJBQw0JA9IeQQIECBAgACBYAH9bzCo5QgQKCNgoKFMVAolQIAAAQIECIQIGGgIYbQIAQIECBBoLWCgoXW8NkeAAAECBAgQqCfggY56mamYAIEYAQMNMY5WIUCAAAECBAhUEdD/VklKnQQIRAsYaIgWtR4BAgQIECBAILeAgYbc+aiOAAECBAhkEDDQkCEFNRAgQIAAAQIECDwJeKDDYSBAYKqAgYapyds3AQIECBAgMFVA/zs1efsmQMBAgzNAgAABAgQIEJglYKBhVt52S4AAAQIE9ggYaNij5hoCBAgQIECAAIFlAh7oWEZrYQIEkgsYaEgekPIIECBAgAABAsEC+t9gUMsRIFBGwEBDmagUSoAAAQIECBAIETDQEMJoEQIECBAg0FrAQEPreG2OAAECBAgQIFBPwAMd9TJTMQECMQIGGmIcrUKAAAECBAgQqCKg/62SlDoJEIgWMNAQLWo9AgQIECBAgEBuAQMNufNRHQECBAgQyCBgoCFDCmogQIAAAQIECBB4EvBAh8NAgMBUAQMNU5O3bwIECBAgQGCqgP53avL2TYCAgQZngAABAgQIECAwS8BAw6y87ZYAAQIECOwRMNCwR801BAgQIECAAAECywQ80LGM1sIECCQXMNCQPCDlESBAgAABAgSCBfS/waCWI0CgjICBhjJRKZQAAQIECBAgECJgoCGE0SIECBAgQKC1gIGG1vHaHAECBAgQIECgnoAHOuplpmICBGIEDDTEOFqFAAECBAgQIFBFQP9bJSl1EiAQLWCgIVrUegQIECBAgACB3AIGGnLnozoCBAgQIJBBwEBDhhTUQIAAAQIECBAg8CTggQ6HgQCBqQIGGqYmb98ECBAgQIDAVAH979Tk7ZsAAQMNzgABAgQIECBAYJaAgYZZedstAQIECBDYI2CgYY+aawgQIECAAAECBJYJeKBjGa2FCRBILmCgIXlAyiNAgAABAgQIBAvof4NBLUeAQBkBAw1lolIoAQIECBAgQCBEwEBDCKNFCBAgQIBAawEDDa3jtTkCBAgQIECAQD0BD3TUy0zFBAjECBhoiHG0CgECBAgQIECgioD+t0pS6iRAIFrAQEO0qPUIECBAgAABArkFDDTkzkd1BAgQIEAgg4CBhgwpqIEAAQIECBAgQOBJwAMdDgMBAlMFDDRMTd6+CRAgQIAAgakC+t+pyds3AQIGGpwBAgQIECBAgMAsAQMNs/K2WwIECBAgsEfAQMMeNdcQIECAAAECBAgsE/BAxzJaCxMgkFzAQEPygJRHgAABAgQIEAgW0P8Gg1qOAIEyAgYaykSlUAIECBAgQIBAiICBhhBGixAgQIAAgdYCBhpax2tzBAgQIECAAIF6Ah7oqJeZigkQiBEw0BDjaBUCBAgQIECAQBUB/W+VpNRJgEC0gIGGaFHrESBAgAABAgRyCxhoyJ2P6ggQIECAQAYBAw0ZUlADAQIECBAgQIDAk4AHOhwGAgSmChhomJq8fRMgQIAAAQJTBfS/U5O3bwIEDDQ4AwQIECBAgACBWQIGGmblbbcECBAgQGCPgIGGPWquIUCAAAECBAgQWCbggY5ltBYmQCC5gIGG5AEpjwABAgQIECAQLKD/DQa1HAECZQQMNJSJSqEECBAgQIAAgRABAw0hjBYhQIAAAQKtBQw0tI7X5ggQIECAAAEC9QQ80FEvMxUTIBAjYKAhxtEqBAgQIECAAIEqAvrfKkmpkwCBaAEDDdGi1iNAgAABAgQI5BYw0JA7H9URIECAAIEMAgYaMqSgBgIECBAgQIAAgScBD3Q4DAQITBUw0DA1efsmQIAAAQIEpgrof6cmb98ECBhocAYIECBAgAABArMEDDTMyttuCRAgQIDAHgEDDXvUXEOAAAECBAgQILBMwAMdy2gtTIBAcgEDDckDUh4BAgQIECBAIFhA/xsMajkCBMoIGGgoE5VCCRAgQIAAAQIhAgYaQhgtQoAAAQIEWgsYaGgdr80RIECAAAECBOoJeKCjXmYqJkAgRsBAQ4yjVQgQIECAAAECVQT0v1WSUicBAtECBhqiRa1HgAABAgQIEMgtYKAhdz6qI0CAAAECGQQMNGRIQQ0ECBAgQIAAAQJPAh7ocBgIEJgqYKBhavL2TYAAAQIECEwV0P9OTd6+CRAw0OAMECBAgAABAgRmCRhomJW33RIgQIAAgT0CBhr2qLmGAAECBAgQIEBgmYAHOpbRWpgAgeQCBhqSB6Q8AgQIECBAgECwgP43GNRyBAiUETDQUCYqhRIgQIAAAQIEQgQMNIQwWoQAAQIECLQWMNDQOl6bI0CAAAECBAjUE/BAR73MVEyAQIyAgYYYR6sQIECAAAECBKoI6H+rJKVOAgSiBQw0RItajwABAgQIECCQW8BAQ+58VEeAAAECBDIIGGjIkIIaCBAgQIAAAQIEngQ80OEwECAwVcBAw9Tk7ZsAAQIECBCYKqD/nZq8fRMgYKDBGSBAgAABAgQIzBIw0DArb7slQIAAAQJ7BAw07FFzDQECBAgQIECAwDIBD3Qso7UwAQLJBQw0JA9IeQQIECBAgACBYAH9bzCo5QgQKCNgoKFMVAolQIAAAQIECIQIGGgIYbQIAQIECBBoLWCgoXW8NkeAAAECBAgQqCfggY56mamYAIEYAQMNMY5WIUCAAAECBAhUEdD/VklKnQQIRAsYaIgWtR4BAgQIECBAILeAgYbc+aiOAAECBAhkEDDQkCEFNRAgQIAAAQIECDwJeKDDYSBAYKqAgYapyds3AQIECBAgMFVA/zs1efsmQMBAgzNAgAABAgQIEJglYKBhVt52S4AAAQIE9ggYaNij5hoCBAgQIECAAIFlAh7oWEZrYQIEkgsYaEgekPIIECBAgAABAsEC+t9gUMsRIFBGwEBDmagUSoAAAQIECBAIETDQEMJoEQIECBAg0FrAQEPreG2OAAECBAgQIFBPwAMd9TJTMQECMQIGGmIcrUKAAAECBAgQqCKg/62SlDoJEIgWMNAQLWo9AgQIECBAgEBuAQMNufNRHQECBAgQyCBgoCFDCmogQIAAAQIECBB4EvBAh8NAgMBUAQMNU5O3bwIECBAgQGCqgP53avL2TYCAgQZngAABAgQIECAwS8BAw6y87ZYAAQIECOwRMNCwR801BP4fe+cdH1XRvfEHkGpo0iyoIEVAkBZEEBQVsOALgqBSRKT3HiAk9BQgoSb0olR5paiAgBRFugoqHRVeUBGkSTEUKeH3meW3EMJPMsysAAAgAElEQVTu3pm7927u3fvcf/wjM2fOfM+5K2f3PDMkQAIkQAIkQAIkYBoBNnSYhpaGSYAELE6AggaLB4jukQAJkAAJkAAJkIDBBFj/GgyU5kiABGxDgIIG24SKjpIACZAACZAACZCAIQQoaDAEI42QAAmQAAmQQFAToKAhqMPLzZEACZAACZAACZCA/QiwocN+MaPHJEACxhCgoMEYjrRCAiRAAiRAAiRAAnYhwPrXLpGinyRAAkYToKDBaKK0RwIkQAIkQAIkQALWJkBBg7XjQ+9IgARIgARIwAoEKGiwQhToAwmQAAmQAAmQAAmQwG0CbOhgMpAACTiVAAUNTo08900CJEACJEACJOBUAqx/nRp57psESICCBuYACZAACZAACZAACTiLAAUNzoo3d0sCJEACJEACeghQ0KCHGueQAAmQAAmQAAmQAAmYRoANHaahpWESIAGLE6CgweIBonskQAIkQAIkQAIkYDAB1r8GA6U5EiAB2xCgoME2oaKjJEACJEACJEACJGAIAQoaDMFIIyRAAiRAAiQQ1AQoaAjq8HJzJEACJEACJEACJGA/AmzosF/M6DEJkIAxBChoMIYjrZAACZAACZAACZCAXQiw/rVLpOgnCZCA0QQoaDCaKO2RAAmQAAmQAAmQgLUJUNBg7fjQOxIgARIgARKwAgEKGqwQBfpAAiRAAiRAAiRAAiRwmwAbOpgMJEACTiVAQYNTI899kwAJkAAJkAAJOJUA61+nRp77JgESoKCBOUACJEACJEACJEACziJAQYOz4s3dkgAJkAAJkIAeAhQ06KHGOSRAAiRAAiRAAiRAAqYRYEOHaWhpmARIwOIEKGiweIDoHgmQAAmQAAmQAAkYTID1r8FAaY4ESMA2BChosE2o6CgJkAAJkAAJkAAJGEKAggZDMNIICZAACZAACQQ1AQoagjq83BwJkAAJkAAJkAAJ2I8AGzrsFzN6TAIkYAwBChqM4UgrJEACJEACJEACJGAXAqx/7RIp+kkCJGA0AQoajCZKeyRAAiRAAiRAAiRgbQIUNFg7PvSOBEiABEiABKxAgIIGK0SBPpAACZAACZAACZAACdwmwIYOJgMJkIBTCVDQ4NTIc98kQAIkQAIkQAJOJcD616mR575JgAQoaGAOkAAJkAAJkAAJkICzCFDQ4Kx4c7ckQAIkQAIkoIcABQ16qHEOCZAACZAACZAACZCAaQTY0GEaWhomARKwOAEKGiweILpHAiRAAiRAAiRAAgYTYP1rMFCaIwESsA0BChpsEyo6SgIkQAIkQAIkQAKGEKCgwRCMNEICJEACJEACQU2AgoagDi83RwIkQAIkQAIkQAL2I8CGDvvFjB6TAAkYQ4CCBmM40goJkAAJkAAJkAAJ2IUA61+7RIp+kgAJGE2AggajidIeCZAACZAACZAACVibAAUN1o4PvSMBEiABEiABKxCgoMEKUaAPJEACJEACJEACJEACtwmwoYPJQAIk4FQCFDQ4NfLcNwmQAAmQAAmQgFMJsP51auS5bxIgAQoamAMkQAIkQAIkQAIk4CwCFDQ4K97cLQmQAAmQAAnoIUBBgx5qnEMCJEACJEACJEACJGAaATZ0mIaWhkmABCxOgIIGiweI7pEACZAACZAACZCAwQRY/xoMlOZIgARsQ4CCBtuEio6SAAmQAAmQAAmQgCEEKGgwBCONkAAJkAAJkEBQE6CgIajDy82RAAmQAAmQAAmQgP0IsKHDfjGjxyRAAsYQoKDBGI60QgIkQAIkQAIkQAJ2IcD61y6Rop8kQAJGE6CgwWiitEcCJEACJEACJEAC1iZAQYO140PvSIAESIAESMAKBChosEIU6AMJkAAJkAAJkAAJkMBtAmzoYDKQAAk4lQAFDU6NPPdNAiRAAiRAAiTgVAKsf50aee6bBEiAggbmAAmQAAmQAAmQAAk4iwAFDc6KN3dLAiRAAiRAAnoIUNCghxrnkAAJkAAJkAAJkAAJmEaADR2moaVhEiABixOgoMHiAaJ7JEACJEACJEACJGAwAda/BgOlORIgAdsQoKDBNqGioyRAAiRAAiRAAiRgCAEKGgzBSCMkQAIkQAIkENQEKGgI6vBycyRAAiRAAiRAAiRgPwJs6LBfzOgxCZCAMQQoaDCGI62QAAmQAAmQAAmQgF0IsP61S6ToJwmQgNEEKGgwmijtkQAJkAAJkAAJkIC1CVDQYO340DsSIAESIAESsAIBChqsEAX6QAIkQAIkQAIkQAIkcJsAGzqYDCRAAk4lQEGDUyPPfZMACZAACZAACTiVAOtfp0ae+yYBEqCggTlAAiRAAiRAAiRAAs4iQEGDs+LN3ZIACZAACZCAHgIUNOihxjkkQAIkQAIkQAIkQAKmEWBDh2loaZgESMDiBChosHiA6B4JkAAJkAAJkAAJGEyA9a/BQGmOBEjANgQoaLBNqOgoCZAACZAACZAACRhCgIIGQzDSCAmQAAmQAAkENQEKGoI6vNwcCZAACZAACZAACdiPABs67BczekwCJGAMAQoajOFIKyRAAiRAAiRAAiRgFwKsf+0SKfpJAiRgNAEKGowmSnskQAIkQAIkQAIkYG0CFDRYOz70jgRIgARIgASsQICCBitEgT6QAAmQAAmQAAmQAAncJsCGDiYDCZCAUwlQ0ODUyHPfJEACJEACJEACTiXA+tepkee+SYAEKGhgDpAACZAACZAACZCAswhQ0OCseHO3JEACJEACJKCHAAUNeqhxDgmQAAmQAAmQAAmQgGkE2NBhGloaJgESsDgBChosHiC6RwIkQAIkQAIkQAIGE2D9azBQmiMBErANAQoabBMqOkoCJEACJEACJEAChhCgoMEQjDRCAiRAAiRAAkFNgIKGoA4vN0cCJEACJEACJEAC9iPAhg77xYwekwAJGEOAggZjONIKCZAACZAACZAACdiFAOtfu0SKfpIACRhNgIIGo4nSHgmQAAmQAAmQAAlYmwAFDdaOD70jARIgARIgASsQoKDBClGgDyRAAiRAAiRAAiRAArcJsKGDyUACJOBUAhQ0ODXy3DcJkAAJkAAJkIBTCbD+dWrkuW8SIAEKGpgDJEACJEACJEACJOAsAhQ0OCve3C0JkAAJkAAJ6CFAQYMeapxDAiRAAiRAAiRAAiRgGgE2dJiGloZJgAQsToCCBosHiO6RAAmQAAmQAAmQgMEEWP8aDJTmSIAEbEOAggbbhIqOkgAJkAAJkAAJkIAhBChoMAQjjZAACZAACZBAUBOgoCGow8vNkQAJkAAJkAAJkID9CLChw34xo8ckQALGEKCgwRiOtEICJEACJEACJEACdiHA+tcukaKfJEACRhOgoMFoorRHAiRAAiRAAiRAAtYmQEGDteND70iABEiABEjACgQoaLBCFOgDCZAACZAACZAACZDAbQJs6GAykAAJOJUABQ1OjTz3TQIkQAIkQAIk4FQCrH+dGnnumwRIgIIG5gAJkAAJkAAJkAAJOIsABQ3Oijd3SwIkQAIkQAJ6CFDQoIca55AACZAACZAACZAACZhGgA0dpqGlYRIgAYsToKDB4gGieyRAAiRAAiRAAiRgMAHWvwYDpTkSIAHbEKCgwTahoqMkQAIkQAIkQAIkYAgBChoMwUgjJEACJEACJBDUBChoCOrwcnMkQAIkQAIkQAIkYD8CbOiwX8zoMQmQgDEEKGgwhiOtkAAJkAAJkAAJkIBdCLD+tUuk6CcJkIDRBChoMJoo7ZEACZAACZAACZCAtQlQ0GDt+NA7EiABEiABErACAQoarBAF+kACJEACJEACJEACJHCbABs6mAwkQAJOJUBBg1Mjz32TAAmQAAmQAAk4lQDrX6dGnvsmARKgoIE5QAIkQAIkQAIkQALOIkBBg7Pizd2SAAmQAAmQgB4CFDToocY5JEACJEACJEACJEACphFgQ4dpaGmYBEjA4gQoaLB4gOgeCZAACZAACZAACRhMgPWvwUBpjgRIwDYEKGiwTajoKAmQAAmQAAmQAAkYQoCCBkMw0ggJkAAJkAAJBDUBChqCOrzcHAmQAAmQAAmQAAnYjwAbOuwXM3pMAiRgDAEKGozhSCskQAIkQAIkQAIkYBcCrH/tEin6SQIkYDQBChqMJkp7JEACJEACJEACJGBtAhQ0WDs+9I4ESIAESIAErECAggYrRIE+kAAJkAAJkAAJkAAJ3CbAhg4mAwmQgFMJUNDg1Mhz3yRAAiRAAiRAAk4lwPrXqZHnvkmABChoYA6QAAmQAAmQAAmQgLMIUNDgrHhztyRAAiRAAiSghwAFDXqocQ4JkAAJkAAJkAAJkIBpBNjQYRpaGiYBErA4AQoaLB4gukcCJEACJEACJEACBhNg/WswUJojARKwDQEKGmwTKjpKAiRAAiRAAiRAAoYQoKDBEIw0QgIkQAIkQAJBTYCChqAOLzdHAiRAAiRAAiRAAvYjwIYO+8WMHpMACRhDgIIGYzjSCgmQAAmQAAmQAAnYhQDrX7tEin6SAAkYTYCCBqOJ0h4JkAAJkAAJkAAJWJsABQ3Wjg+9IwESIAESIAErEKCgwQpRoA8kQAIkQAIkQAIkQAK3CbChg8lAAiTgVAIUNDg18tw3CZAACZAACZCAUwmw/nVq5LlvEiABChqYAyRAAiRAAiRAAiTgLAIUNDgr3twtCZAACZAACeghQEGDHmqckyYE/jl7FqO7dMKP36z3a/0e4xPxQv0GftlIOfnU0aMY1aUjDmzf7pfN2CWfo2SlSn7Z4GQSUCXwzadLMKZrZ6lpTXqH4e1uPaTG2m3Q1StXMGPIIHw5d46U63xffWP6/ZefMbJdWxw9+KvXgeVfqIGeCROQPXduKeYc5CwCbOhwVry5WxIggTsEKGhgNrgJsP5lLpCA8QRY/95iyvpXPbduJifj9LFj2L/9exzeuxf/27sbxw4fhvhO0P2E5MqFwqWeQr5HCqJYubIoXr4CHi9REvdlzKi+IGc4igDrX0eFm5slARJIQYCCBvPS4aeftqNFS/9+By1evBRGDp+AQoWKGObo+m/WoHuPVn7Zq1rlBcTGjEfOnMH5u4JK7Bq+1RRhvQchc+YsfjHlZPsTOH/+LML7d8WWrd9obsaMd1tzUQ4ggTQicPr0SUQM6I5vv93k1QO+E4ENDgUNgeXN1UiABEiABEjAjgQoaLBj1Bzqs1ENHXXbtEXz8AjDflD8aeMGDG7yrt9RYYO03whpQAcBNnTcgsaGDh3J42XKzZs3sXT6VHw4dIhPoxQ0GMc8GC2xoSMYo8o9kQAJyBCgoEGGkjPGsP51Rpy5y8ASYP3L+lc14079+Se+XrwQ3yxZjD8PHVKdDiFyqFz7FdRu0gzFy5dHuvTplW1wQvATYP0b/DHmDkmABDwToKDBvMxQaYr35cXYMTNQ44VahjianHwDEybGY8bMCX7Zo6DhDj4KGvxKpaCaTEFDUIWTmzGQwLqvVqJX73Y+LVLQYCBwCVMUNEhA4hASIAESIAEScDgBChocngB22r5RDR2lq1R1nQr+QIEChmx/6bSpmDl0sN+2KGi4hfDk0T+w4bPP8Op7zRGSM6ffXGnANwE2dNziQ0GDcW/Kmb/+wthuXbB7y2afRiloMI55MFpiQ0cwRpV7IgESkCFAQYMMJWeMYf3rjDiz/g1snFn/sv6VzbgLZ87gs6mTsXL2LFxOSpKd5nNcaM1aaNyzN54oXRrp0ln+K3lD9kwjcgRY/8px4igSIIHgI0BBg3kxNUrQ0KplJ3Tq2Bvp02fw29mkpH8wZGgY1qxd4ZctChru4KOgwa9UCqrJFDQEVTi5GYMIXLyYhOEjBmDZ8sU+LVLQYBBwSTMUNEiC4jASIAESIAEScDABy/96woYOB2dnqq0b1dCRO38BRH40C0XKPO03XPGj5pTI/li/eJHftpwuaBA/Fq+aNwdCIFKsbDmX6CR77uC8MtbvZDHQABs6bsGkoMGYpEq+cQOfT5uCWdFRmgYpaNBE5OgBbOhwdPi5eRJwNAHWv44O/12bZ/0b3LnA+jdt4sv6l/WvVubdTE7G1pUrMC9uhK4bGbTsZw0Jwbs9euK15i2QKUsWreH8u0MIsP51SKC5TRIggXsIUNBgXlIYJWioVfN1DBoYh5CQ7H47+8uv+9E7rD1+//2wX7YoaLiDj4IGv1IpqCZT0BBU4eRmDCKw6sulGBbVD0LY4OuhoMEg4JJmKGiQBMVhJEACJEACJOBgAhQ0ODj4dtu6UQ0dYt8dYkfglWbv+Y1AXDcf17Edjuzb57ctpwoarly6hNXz5mLZzOk4dfSoiyMbnf1OJ2kDgWro2P/99whvUE/aLz0DxTvdatAQXU0BFDToIX7vnIO7dmJEuza332VfVvmeG8M8WK2woSNYI8t9kQAJaBGgoEGLkHP+zvo3OGPN+jdt48r69xZ/1r+e81BwWTJpAhaMHmV6otZu0hTNwyMQkiuX6WtxAesTYP1r/RjRQxIgAXMIUNBgDldh1ShBw2OPFUZ83GQUL1bSb2dXrPgU/SO7+W2HgoY7CO0iaDAqH30lj11Y+P0CeDFAQYNZZGnXrgSOHTuK/pFdXf8/1HooaNAiZOzfKWgwlietkQAJkAAJkEAwEqCgIRijGqR7MrKhw5/G55R4f9q4AYObvGsIcacJGq5dvYptK1dgUWICfjuw/y6GbHQ2JKWkjLCh4xYmNnRIpYvPQedOn8Kkvn3w7eovpYzxPZfC5NhBbOhwbOi5cRJwPAEKGhyfArcBsP4Nrlxg/WuNeLL+Zf3rLROF2GhR4ngsShgfsGQVtzS8HxGJLNmyBWxNLmRNAqx/rRkXekUCJGA+AQoazGNsZAN5TNQ4vP56fb+cTU6+gQkT4zFj5gS/7IjJFDTcQWiXJn4j89FbAtmFhd8vgBcDFDSYRZZ27Ujg8uVLGDMuBp98MlvKfQoapDAZNoiCBsNQ0hAJkAAJkAAJBC0BChqCNrTBtzEjGzpKV6mKngkT8ECBArpB3bx5EwsTxmF+3EjdNlJOdIqg4cb169i9dQvmjRiOX3f+5JEdG50NSSkpI2zouIWJggapdPE6SDR/zIqOwsrZH0kb4nsujcqRA9nQ4ciwc9MkQAIAKGhgGrgJsP4Njlxg/WutOLL+Zf3rKSPF93vLZ87AjMEDA56w4paGem3bIcN99wV8bS5oHQKsf60TC3pCAiQQWAIUNJjH28gG8lYtO6FTx95Inz6DbofPnfsbEZHdsXnLet023BMpaLiD0C5N/Ebmo7cEsgsLv18ALwYoaDCLLO3ajcCNG9cxe840jBsfK+06BQ3SqAwZSEGDIRhphARIgARIgASCmgAFDUEd3uDanJENHVlDQjBw9jyUrFRJN6RL/1xAYlhvbPliuW4bKScGu6DhZnIyDu3ZjQVjRmP72jU+mbHR2ZCUkjLCho5bmChokEoXj4MEuyWTJmDB6FFKRvieK+Fy3GA2dDgu5NwwCZDA/xOgoIGp4CbA+tfeucD615rxY/3L+tdTZh7ctRMj2rXBqaNHA5644vvJvlOmodzzLwR8bS5oHQKsf60TC3pCAiQQWAIUNJjH28gG8ueq1kB01FjkyvWAbof37d+Nrt0+wOnTJ3XbcE+koOEOQrs08RuZj94SyC4s/H4BvBigoMEssrRrJwJCzLB02SLEjxqKixeTpF2noEEalSEDKWgwBCONkAAJkAAJkEBQE6CgIajDG1ybM7KhQ5BpOXAw6rZpqxvS0YMHEdehHX47sF+3jZQTg13Q8OehQ4jr2A5H9u3T5MVGZ01Ehg1gQ8ctlBQ06EspcTPDosTxWJQwXtkA33NlZI6awIYOR4WbmyUBEkhBgIIGpoObAOtfe+cC619rxo/1L+vf1JkpatqpkRH4auF/0yxpn6lVG51GxiNn3rxp5gMXTlsCrH/Tlj9XJwESSDsCFDSYx97IBvK8efNj/LgPUapkGd0OL1u+GAMG9tA9P+VEChru0LBLE7+R+egtiezCwpCXwIMRChrMIku7diEgxAwLF81FQuJIJTGD2B8FDYGNMgUNgeXN1UiABEiABEjAjgQoaLBj1Bzqs9ENHTXeaoh2UTEQp6Hpeb5bsxoxLVvomepxDgUNd7Cw0dmwtNI0xIaOW4goaNBMlXsGnD11ErOio7B+8SL1yQD4nuvC5phJbOhwTKi5URIggVQEKGhgSrgJsP61dy5Q0GDN+LH+Zf2bOjN3bdqE2DYtcTlJ/vRGM7K7x/hEvFC/gRmmadMGBFj/2iBIdJEESMAUAhQ0mILVZdToBvLIiFiIhnE9z7Vr1zBufCzmzpuuZ/o9cyhouIPELk38Ruejp0SyCwtDXgIPRihoMIss7dqBgLiNYcbMRMz8cKIudylo0IVN9yQKGnSj40QSIAESIAEScAwBChocE2r7b9Toho4SoaHolTAR+QoWVIaTfOMG5sePxKLEBOW53iZQ0HCHDBudDUsryxja//33CG9Qz1R/Xmn2HloNGoJMWbIor0NBgzyymzdv4ucdOzBj8ED8uvMn+YmpRvI9143OERPZ0OGIMHOTJEACHghQ0MC0cBNg/WvvXKCgwd7x89d71r/+EgzM/GtXr2JW9DAsnzlDaUFRy772fguUqFAR2XPnRrr06XHj+nWcO3UKP36zHstmTFe+zfWlRu+gbVQ0smTLpuQLBwcHAda/wRFH7oIESECdAAUN6sxkZxjdQN6saWt06xqOjBkzyrpwe9ypUycQHtEV27dvVZ7raQIFDXeo2KWJ3+h89JQXdmFhyEtAIyRAArcJHD5yCGPGRGHDxnW6qVDQoBudrokUNOjCxkkkQAIkQAIk4CgCFDQ4Ktz23qzRDR2CxuD5C1Cu+vPKYC79cwGJYb2x5YvlynO9TaCg4Q4ZNjobllY0JEmAggY5UILTytkfYcGY0X6fYMn3XI65U0exocOpkee+SYAEKGhgDrgJsP61dy5Q0GDv+AW796x/b0VY5T0V48UNr8369EPtps2QMVMmr2kibntYlDgeiyckSqfSw4ULo8+U6ShUsqT0HA4MHgKsf4MnltwJCZCAGgEKGtR4qYw2uoE8NLQKYqPHI1++AipuuMbu278bXbt9gNOnTyrP9TSBgoY7VNjEb0hK0QgJkIANCdy4cR2rVy/H+MQROH78T792QEGDX/iUJ1PQoIyME0iABEiABEjAcQQoaHBcyO27YTMaOpqE9UGjLt2QLp3aq3Bk/36MbNcaxw4f9go0d/4CyJY9xPUDqcxDQcMdSmx0lskYjjGSABs6fNMUtzL8b88efDw6HtvXrjEEPd9zQzAGrRE2dARtaLkxEiABDQIUNDBF3ARY/9o7F1QapfnvYnvH2o7es/69FbXv1qxGTMsW0iFsHh6Bem3bIcN992nOuXLpEmZFR7kOBJB9+s/8CM/Uqi07nOOCiADr3yAKJrdCAiSgRICCBiVcSoONFjTcf38IJiTMRrlyoUp+iMGLFs9DVHS4z3mFChVBUtI/UqIHChruoKSgQTkdOYEESCAICBw7dhSTJo/CsuWLDdkNBQ2GYJQ2QkGDNCoOJAESIAESIAHHElDr4k4DTGzoSAPoFl1StaHj1feaY9Wc2T53U+OthmgXFeM6ZU3l+ebTJRjTtbPPKaE1a7muX926coWUaQoa7mBiQ4dUynCQgQTY0OEd5smjf+DzKZPx1aKFft/KkHIVvucGJnAQmmJDRxAGlVsiARKQIsD6VwqTIwax/rV3mClosHf8gt171r9A8o0bmB8/EosSE6TC/eyrr6Fz/GiE5MwpNV4M+v2XnzGyXVscPfir1JxmfcPRsHMXqbEcFFwEWP8GVzy5GxIgAXkCFDTIs1IdqSJoKFu2IvLnK4A1a33/lhkZEQvRQK/y/PvvFcTFD3GJGnw9bzVogt17fsIvv+zTNE9Bwx1EFDRopgsHkAAJBBGBs2fPuP5/MnfedJw/f86wnVHQYBhKKUMUNEhh4iASIAESIAEScDQBChocHX57bV6loePxEiVdPwJ+PCrO5y0KhUqVQtjEKXikSBFpGLI/ejbpHYYzf/2FL+fOkbJNQcMdTGx0lkoZDjKQABs67oZ5MzkZf/z6i+vzy2ghg3slvucGJnAQmmJDRxAGlVsiARKQIkBBgxQmRwxi/WvvMFPQYO/4Bbv3rH+BpPPnMbZbF2xft1Yq3J3jRqHmu42lxroHXbt6FbOih2H5zBlS88T3iG936yE1loOCiwDr3+CKJ3dDAiQgT4CCBnlWqiNVBA0N6jeGuCFh9Jgon8voaZ4/deoEwiO6Yvv2rV5t582bH9279cfsOVMpaACgEjs9MVHNJY4nARIggbQkcPPmTRw//ieWLV+E+R/PNFTI4N4XBQ2BjTAFDYHlzdVIgARIgARIwI4EKGiwY9Qc6rNKQ4cQKnSIGYGFCeM0f5xUvdL9wt9/u370/GH91z4jET59pmtMWgkaxI+zR/btxaHdu3Bw505cOPu3S9xx6ujRe/x+skJF1y0VDxUqjMeeLI4nSpeBEIVkyZbNsGyzWkPH9WvXcHjvHuzZuhUHdmzHqT+P4n979tzeb76CBfFw4cJ4uHARlKxUCSVCQ5HnwYeQ4b77DGNihKFLSf9g+9q12PD5Zziw/XsknTuHkFy5UCK0Eso+Vw3la9TAI08UQbr06Y1YzlAbVsrRtGroEMKB08eO4dCe3fj95wM4tHs3xGfd4X1777kN4YnSpZHjgTx3vaePFiuGbNlzGBoXYWz/998jvEE9w+2mNEhBg6l4bW+cDR22DyE3QAIkoJMABQ06wQXhNNa/akG1Um0hPGf9qxY/2dGsf435job1L3D8yBHEd2zv+s5M6xHfj4VNmoKCRYtqDb3n718vWohxPbpJzXul2XtoNWgIMmXJIjWeg4KHAOvf4Ikld0ICJKBGgIIGNV4qo1Wb4mvVegM9e7XBxYtJXpcRNzkMj0nEQw89Iu2K8KNTl+Y+7YaGVqdstZMAACAASURBVEHbNt0QP2pomgkaRMPsmb9Pu4QXP/z4HQ4fPujyJeUJ4E+XqYA8efOh7NMVUK5sJRQt+iRCQrJLs5AdqBq7sN6DkDnzvf9+TE5OxokTx7F5y3rXvo78dggHDuy97YbYz8MPF4Tg/1zVGihQ4CGkD+DviBcunHcx3rd/N/bt24Wz5/7G778fdjUup36Er/eHhODRRwuh6BPFUaJkaRQrWgJZsxpTH8nGRmac2NfOnTuw/Ydtrn2lzCPx7hQp8iRKP1UWoRWfxVNPlbXkHmT26R5z7do1/O9/v7jieOS3/7n2K07RT5lrYuz994fgyeKlXHF8svhTKPJEMZQoURoFCz6OjBkzqiwZkLE3blzHb78dxtZtG7B9xzbXZ8KRI4dca7v3UrRYCVR/7iWIz8YcOeRv8nNv4PLlS9i7d6drjV27f0zzXHF/Dv788178+ut+VwzF52Lqz0LhvxDBiXzOl68AihcriRJPPoVixUogR45cSJfO2PYzwb1Pv05S/3/QmxwUNOglp28eBQ36uHEWCZAACZAACTiJgLH/ojSBHBs6TIBqU5OqDR29EifimyWLNa+PFzc5NOndB+kzZJAiI37sjGrxPs6ePOF1fJEyT6PLqDFYOfujgAoa3D/ur5ozG/u++1ZqP74Ghdashdffb4EyVZ9DxkyZpO2pNG9IG00xsMf4RLxQv4HyVFGM/3nooCsmXy9e5Gr+V3nETR4vNXoHLzVqhNz5C6hM9TpWllXq5u8b169jyxfLsWDMKFezjK9HzG3QsRNKP1vlHmHDN58uwZiunaX2YsRpgVbJ0dQbDmRDh8hDIaBZv2Sx6zNKK35awXm6WjXUfKcxnqn9imEiJL2Chpx580KwvJzk/YcP934oaNCKrLP/zoYOZ8efuycBJxNg/evk6N+9d9a/2rlgldpCtqbT3pHnEax/Ada/t3JD73c0rH/vfbd+/mEHBjdtLFW7hr5cE93HJSAkp3qTyt5vtyGiodz3V681b4EPBg5CpsyZ9X5ccJ5NCbD+tWng6DYJkIDfBCho8BuhVwOqTfHvv98eQ4b28XmTglhs8sR5ePbZ6tKOz5033SVU8PW8/XZzNGzQBJEDe0o1rFat8gJiY8YjZ87c0n54GygaitevX42Fi+a6hAwqj2hqfuaZ5/DuOy0QWrEyMmQw5jA01dilFjT8++8VbNiwDh8v+FBpTxXKP4MmTVri+eo1kUnh92AVZkIws2HDWl28Pa3zfPWX8c4776NSaFW/fD5//izC+3fFlq3f+NyOt6Zn8ZufaACfM3cavvr6S58CnpQL5MyZC+KGlHfebo4HH5QXCnlyUnYPYq6/zdui2X/37p/w6WcLsP6b1X6dmC8Y1HihNt5q0BilS5f3W1Qjy8Hb54j4TFi2fDEWLpyDXw8ekEpv8VlQ8+XX0a5td5dISOs5duwo5s2fjuVfLJFmJzg1a9oa4laW3LnzaC2h9Pe//z6D1WuW4YsvPsXuPT8qzU09uEzp8qhTpz5ee7WeIZ/Rwr5eQcMDD+TBv//+K/U++vtO+AXNgZMpaHBg0LllEiABEiABElAkQEGDIjAOTzsCqg0dYROn4OCunZrN2lXrvIHOcfHSp5zLnK5W462G+CByIOaPiguIoEFcY791xRf479jRfjdHe4pwsbLl0KxvOJ5+7jmpk/6t2NAhTsH/eFQctqz4QuoHa1+ZLm5AePW95qjbqg1y5PHviwNZVimbv0Uzx+dTp2B2bLTSC9l19Fi81Ojtu+YEStBgtRxNDS5QgoYLZ87gs6mTsXL2LL/zMPUehODmne49UeX1OkoCJE9JpEfQIG4yqde2vUtkc2TfPs3cpKBBE5GjB7Chw9Hh5+ZJwNEEKGhwdPjv2jzrX++5YLXaQram05vdegQNrH8B1r/eM471L/DdmtWIadlC6rX0R2igUlsbcYiE1IY4yHIEWP9aLiR0iARIIEAEKGgwD7RqU3yXzn2QkDgSixbP8+lU714DXU21Ms+VK5cxMm4wlnz6sc/hkRGxrtPqZU/gNkLQIBqy16xdgRkzEqWbln1tQogBRDNzpUpV/W7IVo2dW9Agmuq/374V48bHuk591/sIkUCnjr3x5JNP6TVxz7yrV69i3boVmDJt3O1T7g0zDrhuOujaua9u/rJN8J6ansVtBJOmjMEnn8zWvSXRrN6mdVe81aCJ7hsbZPcgnNTbvC1y7MDPezFp0ihs2LhO9369TRS516FDL9dp/3pP+ZflkPpzRNxo8v33WzA+cYTu90fEsWOHXqj/ZmOPAhshlli8ZD6mTR8vLWRIzUrcjNCpYxhefulVvz9rjPDHWyyNyGm3bT2CBsGpc6cwLFnysaZQyZ93wvCXwCEGKWhwSKC5TRIgARIgARLwgwAFDX7A49TAEtDT0HHl0kXN2xQeLlwYfaZMR6GSJTU3dP3aNVcT+dJpU32ObRLWB3Vbt8WHw4aYLmgQDdIzhw3B+sWLNP33Z0DWkBDU79ARb7Ztj0xZ7r2+NKVtqzR0ZEiXjOvJ6fDjN+sxY/BAw8UehUqVQssBg1FGCD10XqEoy8rd/H1/jhxYPX8uZsVEKzXEe8vzQAgarJijqd8Fsxs6XF/0bd+OKZHhUs3+/ryrNd95F83DI/wS26g0XQhfyz3/AtpGxeBmcjLiOraT2iMFDf5EGRCfbzdupvfPiIVns6HDwsGhayRAAqYSoKDBVLy2Ms7613O4rFhbyNZ0GdIBN26qp6GKoEHUHax/Ada/vvOM9e8dPoLFv5cv4/yZ0zh36hT+PnECQhAkPoMP79vr+t6l4ksv4e1uPdRfXgA/bdyAwU3elZrbcuBg1G3TVmqs1QYFe31qNm/Wv2YTpn0SIAGrEqCgwbzI6GmKF7cUaN2m8EadBgjvFwVxIrnWc/z4n+jXvzN27tzhdaiwMyFhNnLlyh0wQcP58+cwYVK8Xw3o3jb0fvN2aPlBJ4hmXr2PntiJtWbPmYqPZk2WOo1cjPdVnz700CMQ4pWXXnxV92+f7v2Lhv9Ro4e5TqM38xG51OL99mj+Xltkzuz7N+zUfsg2wacUAojaW+R2zPBIqZtFZPYu3q9ePQfoOoFfdg/CDz2CBiFKWbxkHhInxEnnmMyeU48R745o2Bc3Nui59USWQ0pBg7jVRPX98bW3pk1aonOnPneJUw4fOYSRcYOwdesGPVjumiNyvW3rrmjWrLUuRsKYkf742pAQqYjPksceK6x736qCBpHfgyKGoeBjRaVuXtH7TujeECeCggYmAQmQAAmQAAmQgBYBChq0CPHvliGgp6Eje65cGNWlI3Zu3OhzH7INAuKHzdFdOmHP1i0+7fWf+RHKVX8eM4YMMlXQcO70KUzq2wffrv4yYHH6T6vWaNqnH7Jky+Z1TdmGDr1Oy8ZL3GSwau4czB0Rq9T8r+KXEHq0GjQELzZshAz3qV8pK8vK3fz9+88HMLZHN5w6elTFTYhbQ9pFxUD4m/IxW9Bg1RxNDc/Mhg5XU9H6rzGpfz/luCkFOcXgyrVfQYcRI5Erbz5dJlQEDSK33o+IRO58+V2iIQoadCHnpFQE2NDBlCABEnAqAQoanBr5e/fN+vdeJlatLVT+Dawnw1n/sv71lTcy39Gw/tXz5hkz58u5czApvK+UMfFd4jO1akuN5aDgIsD6N7jiyd2QAAnIE6CgQZ6V6kg9TfF79u5Eq9aNfC6l0gi9bdtGtO/Y1Ke9smUrYnhMIkRDcSBuaPj998OIHTHAkKZibxurXv0l9O8XDSEK0POoxk6c7C9uPliyZL6e5bzOEf5HDR2DihWf1W33zJnTGBbdD+vXr9ZtQ3Wip2ZyLRuyTfDu/H/88Sfw1derXAIgIdwx8nn77ebo0a2/8k0NsnsQvqq8x2K8eD8//GgSJk8ZY+RWfdrq1jUczd9ro9ywL8vBLWgA0mFcwnDD35+U/u/atQNRMRGGCV8EOCFqiOwfg1dfracsOtq3fzdiYyOxe8+PAYlnmdLlMXTIKBQuXFTXeiqChipVnkefsCEoXKgIZHNBzzuhayOcdJsABQ1MBhIgARIgARIgAS0CFDRoEeLfLUNAT0NHgccek7pRoWHnLmjSuw/SZ8jgc78//7ADg5s29tkc/3iJkgibNAX5CxY0VdBw5dIlzIqOwsrZHwU8Rh1HxKFW4yZei2QrNHQIMcPnU6e44m/2I0QCzfqG49Vm7ymLGmRZCUFD0z59XTdNiGZz1cfbSX9mChqsnKOp+ZkpaNi7basuEYpqjFOPf615C5fQwJf4yNsaMoIGT7e2yOazWJc3NPgb4eCez4aO4I4vd0cCJOCdAAUNzA43Ada/d+eClWsLlX8D68lwGUED69+7ybL+9Z1prH/1vInqc65dvYpZ0cOwfOYMzckqt8dqGuMA2xFg/Wu7kNFhEiABgwhQ0GAQSA9mVJviw3oPwt9/n9G8UUEsNXniPDz7bHVN52fMnICExBE+xzWo3xh9wgbjr7+OmS5oOHz4IAYO6hWQJl7RVBved5iuU8lVYieasjNlzmyaYEA0IkdHjdW1j8uXL2HMuBhTbsLQSr6BkcNRv35j6UZv2cZntxDgwM97ETs8EuK2DzOesN6D0aTxB9L+Cx9k9yDGqggabty4jtlzpmHc+FgzturVpt6GfVkO4t3p22cIZs2ZariYQWzK7X/+/A9iWHQ4RFO+0Y8QHY2Km4JSpZ6WNh3Iz8GUTtWoURsDIoYjT5680r66B8oKGoQYqFOH3rdvyJHNBdV3QnkDnHAPAQoamBQkQAIkQAIkQAJaBCho0CLEv1uGgJ6GjkeKFHHdkKB1GlqFGi+i+7gE5HjgAZ/7lbFVtc4b6BwXj/syZcaHQ4dICw5il3yOkpUqSfEWJ76LH0RFc3taPIVKlULYxCkQfD09ad3QIfhs/PwzV9wvJyUFBJFo7u4QOwLV672p9CWTLKvi5SsgX8GC2LxsqfJ+cucvgMiPZqFImXu/1DBL0GD1HE0N0ayGjrQ4RTbl3oSgoV6bdppirdQ8tAQN4jOg5YDBKPPcc3flu2w+i/UoaFB+lR01gQ0djgo3N0sCJJCCAAUNTAc3Ada/d3LB6rWFyr+B9WS4lqCB9e/dVFn/amcZ619tRkaMOPHH7xjVqSN++fEHTXPu7xKzZc+hOZYDgo8A69/giyl3RAIkIEeAggY5TnpGqTTFN3yrKYSg4fr1664m7eVfLPG5ZKeOvdG6VRefv4NdvJgkZat3r4Fo1rQ1/vjjCPr26wRxcrjW4z5ZPWfO3FpDb/89LW4K0NvAqxI7aQB+DGzbphvat+uO9Ol9HwiYcglRo87/+EPExQ/2Y2X9U1Ua9sUqso3Pwu5bDRrjo1mTDb+ZIeVuxUn28SMno0iR4tIQZPcgDKrw2bFjGyIH9jB1v942KRr2Y6MTUK5cqOEcBIMHCzyEDRvXSdtWHZg3b37XlNOnT6pOlR5ft24jl3gqa9ZsmnPSUmQknHv3nRbo0b0/MmfOoulrygFaggaRJ10790Xt2m/cdaOHWe+EkvMc7JEABQ1MDBIgARIgARIgAS0CFDRoEeLfLUNAb0OHzK0Kvn7wdgOQ/cE35W0Pn4wbg/nxcVIMVQQNR/bvR3zH9jh68Fcp22YMEs37rzR7z6PptG7oSKsT8QsWLYbeEyejUMmS0sjNZiUc8fXDuFmCBqvnaOoAyb7f7nky72taN14JX/XkpJjnTdAghDuvNX8fb7Ztjxx58tyT5yr5TEGD9MeEIweyocORYeemSYAEAFDQwDRwE2D9eycXrF5bqPwbWE+GawkaWP/eTZX1r3aWsf7VZuTvCNXvAz4YOAh1W7dVOiDDXx853zoEWP9aJxb0hARIILAEKGgwj7dKU7xb0CCaTGVuVahV83UMGhiHkJDsXjeg1YDqnui+7UGl8VRV0JCWTbytW3VGh/Y972qy1Yq6Suy0bBnxdz3N9b/8ut8lUBGnwafVExkRC5HbMo9K/snYM2JMr54DXGKfdOnkWnlU9iAraLhw4TyGRffDmjVfGLElXTb+88Zb6Nd3mOvGA5lHhYOMPauPEVwmJMyWEn2sX78aEQO6QwjO0uIRvgqhjrjBRuXx9f8TkR8d2vfCww8XvMekSi7IvhMqfnOsdwIUNDA7SIAESIAESIAEtAjIVUFaVkz8Oxs6TIRrM9N6Gzr+PnECo7t0wp6tW3zu2FeDvph46uhRjOrSEQe2b/dpRzS0V/tPXdcYMwQNyTduYMGY0S7bMo841b/Wu43x7Kuv4cHHCyFTljvK9ysXL+L832fw4/qvse6//8WvO3+SMekaI8QMrQYNucuee3JaNnRcOHMGE/v1wbZVK6X3ElqzFl5v/j6KV6iI+3PkcH1BJH7g/+3AfqxfvAhfLVoofdPDiw0boc2wKGTz8WVuSsfMZiXWajlwMOq2aeuRhxmCBjvkaGoYZjR0nD15AmO7d8XOjRs1c1EIBUJfrum64aNI6TLInjv3Xe/W9WvXcP70aezeshmr58/Dvu++1bTpHlCvbXs069sPGTNlkp7jSdAgPkMade2OJ0qX9volqko+U9AgHQ5HDmRDhyPDzk2TAAlQ0MAcSEGA9e8tGHaoLVT+DawnyX0JGlj/3kuU9a/2aYesf/W8iWpzjh0+jLHdukjdziAOIugzZSoeK/6k2iIcHTQEWP8GTSi5ERIgAUUCFDQoAlMYrtIUn1LQsG3bRrTv6LsJ/LHHCiM+bjKKF/N+sNf6b9age49WPj0uVbIMRgyfgEcfLSR9Qr4wqCpoWPXlUgyL6ifdxCtO+67/5rt47dV6ePDBR5AxY0YkJyfjzJlT+Pa7zfh4wYfYu3enVDT0NPCqxM6TE8WKlsCbb76LGi/UQv78D972XzT3ivjOnT9D2n+3/UEDR7qYyDzJyTcwecpYTJ02TmY43LxfevFVPPro43ed3n7p0kWcPfs3Nm9Zj8+XfqLkd8q81nJEpfHZky0R55defAUNGjTBk8VLIVu2+13DkpL+wU87t2P+/JnYsvUbLTfu+vtzVWsgOmoscuV6QGqeyh5km7dFvvfs1Ubq3RFxrPN6A1R77kUUKvQEsmfPcZeQR8Ty2LGj+OrrVfj0swXSNz4IttHDxkLceCLzqHDw9v689VYTvFjjFeTNm8+1hxs3ruPY8T+xaNFcLFo8T4qHL19z5syFJo1b4uWXXsPjjz/hekevXbuGw0cOutb4ZOEcma3eHiNza44QdsWOGIClSxdK2X6++suoXfs/KF+uEnLnfuB2TovJgse5c+ewe8+PWLJkvtItF7Vq1cGAiOHIkSOnlB9ikCdBQ4Xyz6Bd2+6oVKkq0qdP79GWSi7IvhPSTnOgTwIUNDBBSIAESIAESIAEtAhQ0KBFiH+3DAG9DR2yP9SKhu/m4RG4L2NGj3sWDb5Dmzf12dj+cOHC6DNl+u0T+s0QNKhcWS8apNtFxUCIGrSey0lJmBUTjVVzZmkNdf29bPXq6JUw0eMp7Z4MqDR56G10Vj0BT3BpETEAVV+vg3ReCl5hU4hYpkSG48i+fZpsRGN693EJqFz7Fc2xYoAKFymDqQaJ20f6z5iJYuXKe5xuhqDBjjkq+znhhihzQ8NPGzdgcBPtL3mLl6/gEsEUfbqs1Gkr165exep5czF35HApoY2e5oiUggYhZKjXth1KVAz1+p64uajks973XM97wDn2I8CGDvvFjB6TAAkYQ4CCfmM4BoMV1r+3omjH2kK1ztP772LWv/e+6ax/5b6jYf1r7v8lrly6hFnRUVg5+yOphd5o2QrvRwxQOoRAyjAH2YYA61/bhIqOkgAJGEyAggaDgaYwp9IUn7LxW/ZmhbFjZrga5j09ok6ZPiMBEybG+9zgG3UaILxflOvkdZXGUxVBg2ig7h/ZFYKHzCN86t49Annz5PM6XJxuPmNmImZ+OFHGJFQbeFVil9IBwbFtm254u9F7yJo1m1ffzp8/h3EJw12NyLKPijjgzz//QL/wzq5mZ62nevWX0L9ftEvUoPUI7uPGx0o3e1euXA3DYxKQO/e9N42nXksl/1LPFafNd+3SDyWefMrr73uqOSPWyJs3P8aP+xBC+CPzqOxBpnlbCFPEOyxubdF6hJCjS6cwKdbC1ukzpzB2bDSWf7FEy7Tr73XrNkJ432E+89ptSIVD6vfn/ebt8F6zNl7XEcKmlas+Q0xspG5RgxDu9OwZiYKPPOZx73rWSPlZ6g2ouDWld1h7/P77YZ/Mxbso3snnnqvhVSiQ0oDwd926lRg9NkpKpCI+p0aPmobKzzwnFXsxKOX/l4SQ4YMWHSHe70wah/ip5ILMOyHtMAdqEqCgQRMRB5AACZAACZCA4wlQ0OD4FLAPAL0NHWKHS6dNxcyhg31utnSVquiZMAEPFCjgcZyMjQo1XnQ1s+d44NaJCWYIGtYu+BiJYb00AyeapLuOHgPRzCz7nPnrL9cJcuIUeK2nUKlSCJs4BY8UKaI11PX3QDQ6nzz6B8Z07QzRjK31CDFDl/jRKFP1Oakm8qMHf8X4nj2kTtcTDeCd40cjJKf2CQMqXLT25OnvWr6YIWiwY46a0dCxKDEBc0fEaoatc9wo1Hy3sea4lANuXL+Oz6dOwezYaKl5WjfQpDby8w87sGnp566bWB4pUlTqHQnUey61YQ6yPQE2dNg+hNwACZCATgIUNOgEF4TTWP/eCqoda4tA/buY9e+9Lz7rX7nvaFj/mvc/DdVaXXw31XfKNNcBB3ycS4D1r3Njz52TgNMJUNBgXgaoNMWnbFYXJ8oPGRqGNWtX+HSuVctOEKeCp0+f4Z5xsjZSniqu0ngqK2gQwor5H3+IuHjfvw27NyCEAN26hrsEFlqPOKF89pxprgZ7mWdU/BTXaewyj0rs3PaEz/3Do/Daq29KNSGfOXMaw6L7Yf361TIuuZqHZcUB4vT9IUP7aNotU7o8hg4ZhcKFi2qOdQ84efIvRAzoju+/36I5R6VBWSX/Ui4sbg0Qp83nyZNX0x9xQn7cqKFKQhJfwqHUC6rsQYbNhQvnETGgGzZu/Mrn3kT84kdORpEixTUZpBygkoMyt8K4batwSOmPePebv9fmrlslPG3o33+vIC5+iOumBtVHNl+uXr2KseOiXZ9fMk/ZshUxPCbRpzDoy9XL0LdfJ01zQhTVvl13j5/t3iaLz9pVqz5HVEx/KaGHr/9/eFpDiDAEi9dfq4fSpctLfcYJOyq5IPNOaMLjAGkCFDRIo+JAEiABEiABEnAsAQoaHBt6+23cn4aOvd9uQ0TDBj43LU7WHzh7HkpWqnTPOHF7wZTI/li/eJFPG6lveTBa0KDyo3PHEXGo1biJdCOy2JgoOhcmjMP8uJFSCSJzSr3bkErjvt4TKmWbXYRPevjs2rwJY7p2wdmTJzRzKXzaTDxdrZomRxUuqY0JMUn99h1R4cWXkDtfPtfp+Zf+ueC6UWLF7FnYvnYNPhg4CHVbt/WaB0YLGuyaoyp+izho5f7Vf//Fh0OHSJ3IqGXLWxIlnT+PSf36YPPyZZp5VuOthq7bWsTnnJmPSj7rfc/N9J+2rUOADR3WiQU9IQESCCwBChoCy9vKq7H+BVT+ja6nvmP96/sNYP0bhre79fAJya45quI361/5/1OIz5SNn3+GSeF9pW5TFJYbdumKxj17I8N998kvxJFBR4D1b9CFlBsiARKQJEBBgyQoHcNUmuJTChrEv2emTB2LyVPG+Fz1uao1EB01Frly3TrcLeUjexJ4ymZtlcZTWUHD6dMnXc3v3367SZNgpUpVET1sLPLnf1BzrHuASoO6ygnzKrFz+9L8vbbo3KmP5onlKTe3afPX6Nzlfan9yjb7qjR7D4wcjvr1Gyv/hi1z+4d7Ux/NXIJy5UI196iSf25jegQZe/b8hO49W0PkpswTGREL8X7KPCp7kInnH38ccTXA79u/2+fysu+jJyP79u1Cr7B2Uif7y7JQ4eD2SdwwEdZroNQNEGLO+m/WoHuPVjJhuT1GCD9GDJ+A4sVKSs3btm0j2neUi32xoiUwcuQkFC7k/QBKcdNGQuIIzbVjosbh9dfra45LPUCIMBInjMTsOVM154aGVkFs9Hjky+f5gFFNA5IDVHJB5p2QXJbDJAhQ0CABiUNIgARIgARIwOEEKGhweALYafv+NHScOnoUo7p0dDV6+3q8nWIuO7/bmHF4sWGj20sYLWgQhm8mJ+PiP//g+rWrOH74CP69chm/HzgAwefwvr249M8/yJQlC7qNGYvc+dWLQZUGd5VGbLMbnUUjf2JYb2z5YrlmWj9TqzY6jYxHzrzap2akNHbt6lXMih6G5TNnaK4hGh/e7dET6TPce0JNyskqXFLOC325pqtBXZzm5+kRebJr82aE5MqFImW8X0mqEu8mvbUbOuyao4Y3dFy5ghlDBuHLuXM0c0VP85XbqIif+JzJ90hBZM+VC4+XKIn7c+bAI08URdbsIShQ8FGkv+8+3J89u0vwYvajks8UNJgdDXvbZ0OHveNH70mABPQToKBBP7tgm8n691ZEWf96zmzWv3dzYf17i4fsdzSsf43/P4Zo/tu0bCmmRIQj6dw5qQXEgSo9xicif8FHpcZzUPASYP0bvLHlzkiABHwToKDBvAxRaYpPKWgQHsk06/o6MV1mfuoGXJXGU9kGahk/3BHQ28Qr26Cucoq9SuyE/yq2U2bc8eN/ol//zti5c4dmIoobICZNnIuny1TQHJucnAxxS8e1a9cgmuKvXLmMg4d+xrlzZ/HzL3txMSkJmbNkwbAho5E3b35Ne6kHrFjxKfpHdpOaZ6agYdDAkaj/5rtSfrgHXbyYhNjhkVj+xRKpeR079II4MV/mUXmHZJq3jxw5hD79OuGXX/b5XF61UT+lMbcA5pdf9uP+kBA8+mghPPTgI3iwwEOuZvc8efLhgQfyIGPGTMiW7X4ZDEqn8guDIgfHjp6O0qXLY6m8QAAAIABJREFUSdkXgw4LNn064NeDB6TndOncFx+0aC9984GsoMTtgFauT502DhMnjdL0t3WrzujQvqfmTRWeDInPrsgB3fFIwcdc8SpZorTrv0WLPIksWbK64psxY0bcf//9uuxrOp9qgNHvhOr6HO+dAAUNzA4SIAESIAESIAEtAhQ0aBHi3y1DwJ+GDtkbFl5p9h5aDRriEgSkfH7auAGDm/j+YkKIByI/moUiZZ6+PdUMQYPZAdn//fcIb1BPahnxw+sL9X3ffOE2ZHaj86HduxDV4n3N2xOEP96EKzKb3rVpE2LbtNQ8ba9s9eroPna8pqhEhYvbv0KlSqH3hEkoWLSYjMs+x5ghaPDbKQ0DZuRoWjZ0CFFK26HRqPDii7Y/lVElnyloMPtNsbd9NnTYO370ngRIQD8BChr0swu2max/AxNRM2oL4bnZ/y5m/asvP1j/3uLG+ldf/nibJcQM21atxMyhgyEORJF5xO2J3ccloHLtV2SGc0yQE2D9G+QB5vZIgAS8EqCgwbzkUGmKTy1okL1hwZMIIDn5BiZMjIc4DdzXU6vm6xg0MA4hIdldw1QaT2UEDaKZftz4WMydN10Tsj+nhYtbGmJHDMDSpQs115FtgFeJnVi0SeMP0L1bhNLtDGKeEB0MGRqGNWtXaPouBmg1TEsZMWCQCh9ZoYpK/oktlC1bEcNjEvHQQ48o7Uj2BhS30VYtO6FTx95STfAqezBS0CB8rV79JYT1GuRqWE+XLm1bj1Q4CN9TfxbJBPTs2TPo17+L1O0vwp4QTYwf9yFKlfR++GDqdS9cOI+IAd2wceNXMi5pvp+yggYhXurVIxJ16jRA5sx398pIOWKhQSq5IPNOWGhrtneFggbbh5AbIAESIAESIAHTCaRtVSGxPTZ0SEByyBCVho7SVaqiZ8IEPFDgzg0FixITMHdErE9aJUJD0Sth4j2n3svM9bQmBQ13cJvd0CFOwp8U3lfzbfAkPNGclGLA3ydOYHSXTtizdYvPabLrqHBxL/jBwEGo27qtIV8MsaHjFlWjGzquX7uG2bHRWDpN+3pNd1xLPVMZNRq8hUq1ayNX3nyGxFclt40Yq5LPFDQYQTx4bbChI3hjy52RAAn4JsD6lxniJsD6NzC5YFdBA+tfffnB+pf1r77M8T5Lj5hBWGseHoF6bdvZ/lADo3k61R7rX6dGnvsmARKgoMG8HFBp+k7dNC3bSNusaWt06xruOnHb/cjOTb2mSuOpjKDh1KkTCI/oiu3bt2pC9rQPzUkpBixaPA9R0eGaU2TXUYmdWFS2aT+1g+7T8YX/Ms/YMTNQ44VaMkNNHaPCR5aNSv6Jzb39dnP06jkAmTNlVt7rsuWLMWBgD6l5qcVGviap7EGmeVvlBg/hl2iEf776y6j7n0YoVy4UWbNmk9qj0YNUOIi1hWCkdasuSr/Hqq7xXNUaiI4ai1y5HpDerur7OXniPDz7bHWv9oW4K37UUOn1xS06derUR82adfDwQwWRPn166blWGagSJ5l3wir7CgY/KGgIhihyDyRAAiRAAiRgLgEKGszlS+sGElBp6PDUKCtzy4Jwd/D8BShX/fnbnsve7vBa8xYQjeaZMt/5AsMuggbxA+yZ48exdeUKrF3wMX47sF8qcla5oUGledyT8ERqs/8/6N/LlzF90ACs+Xi+5rRuY8bhxYaNfI5TaQAXhh4uXBh9pkxHoZIlNdeXGWCXhg6zc9RoQYNgL8QM4oRGPc8TpUsj9KWaKF/jRRR+6ilkyZY2X/6p+q6SzxQ0qNJ11ng2dDgr3twtCZDAHQIUNDAb3ARY/5qXC2bXFsJzM/9dzPpXf26w/r3FjvWv/hxKOVN8lmxathRTIsKRdO6ctFFxK0OHESNdBxnwIQFBgPUv84AESMCpBChoMC/yKk3fHTv0Qts23W47I3vLgqebDWRvdxgxfAJeqf2f22uqNJ7KCBr27d+Nrt0+wOnTJzUhR0bEQjSO6312/PAtWrX2/TugsF25cjUMj0lA7tx5fC6lEjs9J7+7F5eNs3u8rDhAL0df88S/u0+cPI5161bhs88W4NeDB6SWkfVZJf/Ewr17DYQQqOh5Vqz4FP0j77xvvmykpaBB9QaPlPsQ4oZyZUPxwgu18Eylqnj00ceRIcN9enApz1GNZerPIpkFr1y5jJFxg7Hk049lhrtyJbX4S2viv1f/xajRw/DJJ7O1hrr+rpXr679Zg+49WknZSj2oUKEiqFrleVSv9jKeeqoscuTIqctOoCep5AIFDYGNDgUNgeXN1UiABEiABEjAjgQoaLBj1Bzqs78NHbINBS0HDkbdNm1vU5ad1yF2BF5p9t5d0bGqoEF8+XPxwgUc2bcXP234xiVkEPtUfawiaEg6fx5ju3XB9nVrNbcQ+nJNdB+XgJCc+gpuwe6/Y0ZjwZhRmms17NwFTXr3QfoMGbyOlc0vt4EabzVEu6gYZA0J0VxfZoBVGzoCnaNmNHTs2rQJsW1aQoii/H2eerYKylarhjJVq+HxEk8iW/Yc/po0Zb5KPlPQYEoIgsYoGzqCJpTcCAmQgCIBChoUgQXxcNa/xgU30LWF8NzMfxez/tWfG6x/b7Fj/as/h9wzbyYnY8Nnn2JyRLhSzV/u+RfQNirGdVgFHxJwE2D9y1wgARJwKgEKGsyLvEpTfGpBg/BKpunaUzO9zLzHHiuM+LjJKF7szqFdKo2nMoKGL1cvQ99+naQA62loTmn48JFD6NOng2aTvad9e3JQJXZly1bE8JhEPPTQI1J7TT1o6rRxmDhJ+7dOMU+rYVqXA14miRr+n38u4Jdf9mHrtg1Y99UqHDmi/hu2rM8q+ecvC1kBjFgnLQUNQvAyecpYiBzx98mZMxeeeeY5VH6mGipWqIyCBR+/62YXf+2nnK8ay49mLnHdKKHyqN6e0KVzX4hbaVQfI9/PQ4d+Qe8+7XH48EFVN+4ZX6LEUxC3ToRWrIJSpcogR45cSjdc+O2ApAGVXKCgQRKqQcMoaDAIJM2QAAmQAAmQQBAToKAhiIMbbFvzt6Hj0j8XkBjWG1u+WO4TTeqG8e/WrEZMyxY+54jm8oGz56FkpUp3jbOKoEH8WH3y6B/435492P/999i1eaMuAUNqCFYRNBw/cgTxHdvj0O5dmmkvRCetBg1BpixZNMd6GyAb11qNm6D1kGHInDWr17VUGl2EkXd79MI7PXoa9uWAVRo60jpHzWjoOHvyBMZ274qdGzfqzjVvE903OFSqVQuFnyqN+1Jc62z4YgoGVfKZggYFsA4cyoYOBwadWyYBEnARoKCBieAmwPpXfy6kdW0hPDfz38Wsf/XnBuvfW+xY/+rPITHzxvXr+HrRQswYMkhJzFC8fAV0HT0GBYsW888Bzg46Aqx/gy6k3BAJkIAkAQoaJEHpGKbSFO9J0CB7w0HK2w2uXbuGceNjMXfedJ8ei0bY6KixyJXrgdvjVBpPZQQNM2ZOQELiCClyehqaUxoWjfZ9+nVyNd9rPTOmL3Q1dPt6VGInw8LXWkY2TGvt3dffRYP4sWNHceDAHvy4czu++26zLgFD6jXMEjT4kzMq8U1LQYNg+e13m9GzVxtcvOj/oW0pY5PyBofq1V5CgQIPIX369P6kkK7PElmRUWrHVAUNsnmYeh0j38/Lly8hdsQALF260BDOKY24b3B46cVXXTc4ZM2azfA19BhU+f8KBQ16COufQ0GDfnacSQIkQAIkQAJOIUBBg1MiHQT79LehQ/Zk/UKlSiFs4hQ8UqQIxJyFCeMwP26kT4IlQkPRK2Ei8hUseNc42cZ3MSl2yef3CCL0hk2c2Hhw50/Ys3ULflj/tUvIYMZjFUHDkf37MbJdaxw7fNiMbeq2KdOwrdLoIhxRYS7jeFo1dFgtR81o6BD81y74GIlhvWRCoXtMSK5ceL5efVSv9yaKly+PDPcF5upWTw6r5LPM+6EbCifangAbOmwfQm6ABEhAJwEKGnSCC8JprH/lg2q12kJ4bua/i1n/yudG6pGsf28RYf2rP4euXb2K5TOm45PxY5XEDOIAlM5xo13fNfIhgdQEWP8yJ0iABJxKgIIG8yKv0jTtSdBw9uwZ9OvfBd9+u8mnkykbrs+d+xsRkd2xect6n3OaNW2Nbl3D7zqhXaXxVKuJX5wsP2FiPISowWqPTGOzSuzeqNMA4f2iIBrE9TxGNkyrrH/hwnns3bsT23dsdeXLgQN7VaZLj5XhLYyp5J8Y7xRBg5lN8CmDWKxoCdSpUx+1a/3HddtIunT625dUYqm3iV1V0KD3Fhij30+zBCopYyk+i56v/jLq/qcRKlR4Bpkz6z9cUvpF9zIwELngr49OnU9Bg1Mjz32TAAmQAAmQgDwB/RWB/Bp+jWRDh1/4gmqyvw0dAobMbQti3OD5C1Cu+vOQvdXB26n/gRQ0XEr6B9vXrsXa/36MXZt8f8loVGKoNNeb2dAhbp0Ib1DPqG0ZZielOMabURUuwoaRwhdhL5ANHVbOUbMaOkRz1aR+fbB5+TLD8sqXocdLlES9tu1Qtc4byJIt8KdgqOQzBQ0BSQnbLsKGDtuGjo6TAAn4SYD1r58Ag2g661/fwbRybSE8N/Pfxax/9b/orH9vsWP9qy+HBLclkyZgwehRSgbKPf8C2kbF4OHChZXmcbBzCLD+dU6suVMSIIG7CVDQYF5GqDTFexI0yN62EBpaBbHR45EvXwHI3urgqclcpfFUS9Cg2mxsXhTuteyJdepRKrFTOcHf0z6Nbpj2xVKc8r9hw1p89vl/XSf/B+IxQ9Agmu9HjpyEwoX0CZXNiq/KO6TSyL9v3y70CmuH48f/DETIIE75f++9Nij7dEVdtzaYxSHl5lU/Y/QKYIx+P69evYrECSMxe87UgMRSiFMav/sB6tVthJw5cwdkzZSLBCIXAr6pIFmQgoYgCSS3QQIkQAIkQAImEqCgwUS4NG0sASMaOmRPMmwS1geNunTDbwcOSJ3833LgYNRt0/aeDQdC0HDhzBksnTENq+bMRtK5c8ZC17BGQYNvQEYLGnLnL4DIj2ahSJmnDYtzIBo67JCjZjV0iECJZqbEsJ4QjUeBeoSw4d2evfDsK68inUFXtcr4bmbjlsz6HBM8BNjQETyx5E5IgATUCFDQoMYrmEez/vUcXTvUFu4aIK5jOxzZt08zTVWFvk4RNLD+1UydewbIfkfD+led7ZVLl7AocTwWJYxXmhz6ck20i4q550ZXJSMcHPQEWP8GfYi5QRIgAS8EKGgwLzVUmqa9NdkvWjwPUdHhPp0Up3FPSJiNcuVCITM+b978GD/uQ5QqWeYuuyqNpxQ03EFnB0GDuO1j3vwZWLhoLs6fD+xv2GYIGlTEAJ5eHpV3UyW+Ku+Qyh5u3ryJL1cvQ+zwyIDGTwgbunTpqywcUeGQUpCl8mlsV0GD2OOZM6cxfOQArFnzhcqW/RorhA0ftOiIN+u9g0yZMvllS2WySi6ovBMqPnCsZwIUNDAzSIAESIAESIAEtAhQ0KBFiH+3DAEjGjrEaelju3XB9nVrfe5LnG7eOS4ee7ZtQ0zLFpoMohctwVOVn71nnJmChpvJydi6cgXmxY1wNUynxSP7Y7nwzcxGZ5Wm/EByyhoSgsHzPsaTFSp6XVaFi4xAQnV/Kuya9A7D2916SC9hpxw1s6FDADt2+DCmRvbHTxu+keZnxMDXmrdA07A+CMmVywhzmjZU8lm1cUtzcQ4IKgJs6AiqcHIzJEACCgQoaFCAFeRDWf/eHWA71Rasf1n/Wv07Gta/av8DEWKGeSOHY9mM6UoTa7zVEC0HDEKOPHmU5nGw8wiw/nVezLljEiCBWwQoaDAvE1Sapr0JGnbt/gEdOjaDOFnf19O710C88/b7GDc+FnPn+f73UuXK1TA8JgG5c9/97yOVxlMtQYOKLfMi4Nny2283R6+eA5A5U2avS6vETqXh3dOCRp8An3KN5ORkrPtqFSZMjMORI2nzGzYFDZ7TTLV5W4gavvp6FeJHDQ3YTQ3C85w5c6F3z4F4/fU3kSHDfVKvq8r7r/VZ4m1BOwsaxJ6EyGjU6GFY/sUSKaZGDRIilbDegyAEDoF4VHJB9Z0IhP/BvAYFDcEcXe6NBEiABEiABIwhQEGDMRxpJQAEjGjoSL5xA/PjR2JRYoJPj8U18L0nTsGWL5Zpji0RGopeCRM9nram0iweu+RzlKxUSYrkjevXsXT6VHwybiwuJ/n+MlHKoM5BKj6b2eiswlnnVnVP02KkwsVOgga75ajZDR0igcQNKksmTcDK2bMC+t4KUcP7EZHIki2b7jyWnaiSzxQ0yFJ15jg2dDgz7tw1CZAAQEEDs8BNgPXvnVywW20hPDfz38Wsf/V/TqiwUxH02y1HWf/K55AQM8yKjsLK2R/JTwLQsEtXNOzcNSB1uJJjHGxJAqx/LRkWOkUCJBAAAhQ0mAdZpSnem6Dh1KkTCI/oiu3bt/p09I06DdC6VRdExfTXHNusaWt06xqOjBkz3mVTpUFYqwlZpYnVvAh4tiwjQFCJnYw9X3s0S9Bw48Z1zJ07HVOnj9cUxJgZg49mLnHdHqL1qOSMv43PZsU3EHv4+ee9mDAxHhs2rtNCatjfxS0wkf1j8Oqr9ZAunXZbkwoHrc8Sb5tQ+bwSNmTzMPV6Zr2fYh2xB3FryrTp4wN680aNGrUxIGI48uTJa1iOeDOkkgv+vtembybIFqCgIcgCyu2QAAmQAAmQgAkEtP/lb8KiKibZ0KFCK7jHGtHQIQjJ/oDdcfhIbFu1Ej+s/9onWHHimrg+XpzGn/qRXUvM02p8d9sWJyFs/PwzTArva1hT9FPPVkHZatUgGozFj7UD3mkklUyyPgtjZjZ0fLdmtdRNGlKbMniQFiMVLmWrV3eJZ4w83U8lR2UbOuyYo4Fo6BCpJdic/ON3LJ85A18vXuQSOQTiaR4egXpt2yHDfXKnmOj1SSWfKWjQS9kZ89jQ4Yw4c5ckQAL3EmD9y6xwE2D9e4uEHWsL1r/eD2pQqRdY/5r3HQ3rX7n/1+i5mUF8N9isTz/UbtoMGTNlkluIoxxPgPWv41OAAEjAsQQoaDAv9CpN094EDbJNu2XLVkTDBk0xfORAzeb1yIhYiCb81I/sWmKeVhNyUtI/GDI0DGvWrjAPsE7LMgIEldjJ2PPlqhkN06KGX7Xqc5fARet2D1mMFSs+i8rPPOeK/eXLl9Cm3btSU2UbyQPZ+GxWfAO1ByFW2b7jW8ybNz1gwgZxon/U0DEQeaD1qHDQ+izxtpbK55WwIZuHqdcz4/1Mvcbp0yfx2eefYPGSeQG7fUPcVNOjW39kzWruIXwquUBBg9abZezfKWgwlietkQAJkAAJkEAwEqCgIRijGqR7Mqqh49DuXYhq8T7Onjzhk1Tx8hWQdO4sjh0+7HNcs77haNi5i8cxKs3iWo3v7gUO7tqJEe3a4NTRo7oiHZIrF8pWq45Sz1SGuF3i0WLFkSlLltu29n//PcIb1JOyLeuzMKbSuKDa6Kzis9TGDBykxchMLjLbUMlRWUGDHXM0UA0dKWNyKekf7PjqK5fIavvaNTLh0j0mX8GC6DtlGoo+XVa3DZmJaZ3PMj5yjD0IsKHDHnGilyRAAsYToKDBeKZ2tcj691bk7FhbsP41RtCg+r2AzLvO+vcWJda/2tkixAyLEsdjUcJ47cH/P0J839Z2WDSq162HdOnTS8/jQBJg/cscIAEScCoBChrMi7xK07Q3QYPwbu686YgfNVTT0cqVq+Hbbzf5HCdOWp80cS6eLlPhnnEqDcJaTcgqtjQ3ZvAAGQGCSuxk7PnaghkN0/v27UKvsHa6m6Nz5syFZ555DhXKP4OyZUNR5IliyJz5zm/YKnxkG8kD2fis4r9KfAO5B5FTQrhy/PifWL1mGb744lP8evCAwW/L3eZq1arjOtk/R46cPtdR4aD1WeJtIdXPGNk8TL2eGe+nrz398MN3WLpsoUuoYpQYydN64v8F0cPGQtzWYOajkgsUNJgZiXttU9AQWN5cjQRIgARIgATsSICCBjtGzaE+G9XQceHMGYzq0hE7N240hOTg+QtQrvrzHm2p/Fiu1fguFlD90dntlBAvPP/mm6jw4kvI8+BDPk9pVxEHyPjs9sHMRmcVn2Wb8g1JDgkjZnKRWF76xhJhS4adXXNU1W+V3JeJQ9L58ziw/XtsWrYU29etNeXmhre79cC7PXoifYYMMi7pGpPW+azLaU6yJAE2dFgyLHSKBEggAAQoaAgAZJsswfqX9a+3VGX9q/8lVvmOhvXvHc5Oq39vXL+Oz6dOwezYaOlkE4cIdIgZjvI1XkS6dJb/ul16XxwYGAKsfwPDmauQAAlYjwAFDebFRKVp2pegYccP36JVa7kb3bV2ExpaBbHR45EvX4F7hqo0CGs1IavYsmITq0rsVBrePcXH6IZpFfYp/RHihVdfrYdqz72IAgUeRIYM3m8aV+Ej20geyMZnFf9V4hvIPaTOpeTkZJw4cRwbN32FdetW4NvvNmt9HCj/XTTBjx41zXVTh69HhYPWZ4m3dVTzXDYPU69n9PspC13cgrJ3706s+2oV1n+zWrc4ydd6des2QnjfYabe0qCSC1b8f4FsvOw4joIGO0aNPpMACZAACZBAYAlY/hcWNnQENiGsvJpRDR3Xr11z/Si5dNpUv7dbqFQphE2cgkeKFPFoS+XHcpkfiH/96UfEtGqpebuE25mSlSrhgwGDUKxsOenT4VSaI2R8dvtiZqOziu3XmrfABwMHIVPmzH7H3wgDKr7b4YRKu+ZoWgsaUuaS+Iw69r9DLtHVj9+sx/7t3+NyUpLf6Va6SlX0TJiABwrc+4OB38b/30Ba57NR+6CdtCfAho60jwE9IAESSBsCrH/ThrsVV2X9C9i1thD5ZOa/i1Vss/69++1W+Y5GRtBg1xxl/ev9U1+PmEF8N9ghZgSerFjRiv87oU82IMD61wZBooskQAKmEKCgwRSsLqMqTdO+BA3iBPZ+/Ttj584dfjvrqzlbpUFYpglZthHY160Rfm9YpwGV2Kk0vHtyR5aTmBsTNQ6vv17f56727PkJ3Xu2xunTJ6V2X65cKHr1HICnSpVFeskbzlT4yDaSB7LxWcV/lfgGcg9awU1K+gcHDuzB1m0bsHnLehw4sFdritTfW7XshE4deyN9eu+HtqlwkPks8eSYyueVmC+bh6nXMvr9lIKcatCNG9dx4sRf2LL1G3z73SZ8991mnD9/To+pu+Y89lhhxMdNRvFiJf225c2ASi5Q0GBaGDwapqAhsLy5GgmQAAmQAAnYkQAFDXaMmkN9NqqhQ+D7cu4cTArv6zfJqnXeQOe4eGTLnsOjLZUfy2XEAUKEMXPoYCm/RfN7h+EjkL/go1Lj3YO+W7MaMS1bSM2R8dltSKXpQrVxX+XWjRpvNUS7qBhkDQmR2qPZg8zkIuO7So7KNHTYNUet1NCROm5C4PDXb0ewd9s27Nq8CTs3bdR1g0Pu/AUQ+dEsFCnztExq6BqT1vmsy2lOsiQBNnRYMix0igRIIAAEKGgIAGSbLMH6F65DCFj/3puwrH/1v8Ssf2+xY/3rOYdu3ryJjZ9/5vq+UPZQgeLlK6BddIypdbb+jOdMuxBg/WuXSNFPEiABowlQ0GA00Tv2VJqmfQkaLl5MQuzwSCz/YonfzvbuNRDNmrb2aEelQVimCXnZ8sUYMLCHlM+TJ87Ds89WlxobiEEqsVNpePfku9EN03PnTUf8qKFSmEQcIyNi8fDDBaXGuwet/2YNuvdoJTVHtpE8kI3PZsU3kHuQgp9ikBA4HDz4M777frPr9oYdO7apmnCNr1XzdQwaGIeQkOxe56twkPks8bSQyueVmC+bh6nXMvr91AU91SS3wGHnzu3Ysm0Dtm/fqvsGh7FjZqDGC7WMcMujDZVcoKDBtDB4NExBQ2B5czUSIAESIAESsCMBChrsGDWH+mxkQ8fPP+zA4KaNpX+g9Ib83R698E6Pnl6vk1f5sVxLHPDv5cuYPmgA1nw8XzMDRLN+3ynTUO75FzTHph5gpM8pbZvZ6KzCpkRoKHolTES+gmpfkimDlJxgJhcZF1TirSVoUImD1XLUyg0dqeMoTow8evBXrF3wMb5evEhJ3BC9aAmeqvysTGroGpPW+azLaU6yJAE2dFgyLHSKBEggAAQoaAgAZJsswfqX9a+3VFWpu1j/3k2R9e8tHqx/Pb9de7dtxdge3XDq6FGp/1MIMYM45OSxJ0tIjecgEvBGgPUvc4MESMCpBChoMC/yKk3TvgQNwsMZMycgIXGE387OmL4QFStU9mhHpUFYpgl5xw/folXrRlI++xJaSBkweJBK7KwkaLhy5TJGxg3Gkk8/1iQibsaIHzkZVao8rzk29YAVKz5F/8huUvNkG8kD2fhsVnwDuQcp+D4GXb58CeId/eST2diwcZ20ucqVq2F4TAJy587jdY4KB5nPEk8LqXxeifmyeZh6LSsKGlL7mJycjGPHj0K8l59+tkBJ3DBs6Bj85423pOOvOlAlFyhoUKXr33gKGvzjx9kkQAIkQAIk4AQCFDQ4IcpBskeVhg6tmxP+PnECo7t0wp6tW/yi03/mR3imVm2vNlR+LNcSNKjs35+mBZVTMLV8TgnG7EbnRYkJmDsiVjOeopE+fNpMPF2tmubYQAwwm4vWHlRyVEvQYOcctVNDR8qYqjZc9BifiBfqN9BKC91/T+t81u04J1qOABs6LBcSOkQCJBAgAhQ0BAi0DZZR+bc161/9onXWv4F9GdK6XmD9eyverH/vzftjhw9jbLcu+OXHH6ReCnFIRvcx4/DUs1WkxnMQCfgiwPqX+UECJOBUAhQ0mBd5laZprYb+bds2on3Hpn45W7ZsRQyPScRDDz3i0Y5Kg7BME/IffxxB336dsG//bk2/69ZthPC+w5A1azYg829MAAAgAElEQVTNsYEYoBI7KwkaVJqHtfLBF2eVWyBkG8lVfPe38dms+AZyD0a9B+K0/9lzpmHceO3f9sWaMuxVOMh8lnjaq8rnlZgvm4ep17KDoCGlz4cPH8TAQb2we8+PUimiJaaTMuJjkEouyOSWv/5w/h0CFDQwG0iABEiABEiABLQIUNCgRYh/twwBlYaOV5q9h1aDhiBTliwe/Vf98daTkYcLF0afKdNRqGRJr4xUfizXEgccP3IE8R3b49DuXZoxKf9CDfRMmIDsuXNrjk054NrVq5gVPQzLZ86Qmqflc0ojZjcu7Nq0CbFtWkrduvF2tx54t0dPpM+QQWqfKQeJhpcv581BvkcKInuuXHi8REnclykjChYthizZsrlufsgWkh2Zs2b1mn+B5KK1QZUc1RI02DlHVT8TtHJf3KJw+eJFXL92FccPH8GN69fw12+/4cLff+PUn3/i+JHDrlzNnT8/OsePRkjOnFqh8vh31XeWggZdmDkpDQiwoSMNoHNJEiABSxCgoMESYbCEE6x/Wf/6SkTWv/peU9a/t7ix/r07f65cuoRZ0VFYOfsjqcQSB2V0iB2B6vXe9Hpjq5QhDiKB/yfA+pepQAIk4FQCFDSYF3mVpumYqHF4/fX6Xp05cuQQ+vTrhF9+2afb4TfqNEB4vyiIk/k9PSoNwjJNyOIE+NgRA7B06UJNnwsXLuq6LaBIkeKaY1MPOH78T4RHdEH6dOmROUsWV8N1rpy5kStXbjxa8HGXSOLhhwsiQ4b7EBKSHenTp9dcQyV2VhI0qIhIZGLoCdTVq1cxdlw05n/8oSZHMUC2kTyQjc9mxdfoPYh3Uty6kZSUhOPHj+L69es4eOhnXLlyBQcPHsD5C+dcp/G/1aAJmjVtrbsu+vPPP9AvvLNUE7xM07kKB715qPJ5pZKHqZPaKEGDuEUhKekfCAHJsWNHIT4fT506gb9OHMe582ddn+3/XrmCG8k3EBM1Ho888qjU+5V60M2bNyEER6NGD5OaT0GDFKagHERBQ1CGlZsiARIgARIgAUMJUNBgKE4aM5OAkQ0dwk+Vkxg97Sv05ZroPi7BZyOyyo/lWg3SKoIAvTc0/P7LzxjZri2OHvxVKpRaPqc0onIrhh5BxtmTJzC2e1fs3LhR03chPug9cbJPMYonI0nnzyOxd09sW7VScw0xoHPcKNR8t7HPsSpx1cNFy1GVHNUSNKjsxWo5amRDhwqH3PkLoP+MmShWrrxWqLz+/ZNxYzA/Pk5qvso7K2Uw1SCVvZuRz3p85hxrEmBDhzXjQq9IgATMJ0BBg/mM7bIC699DiOvYDkf2aTfNWK22EDnG+tfzm5bW9QLr31txYf17Jz9F08WGT5dgTLcu0v97qNPiA7wfMUDqEAtpoxzoaAKsfx0dfm6eBBxNgIIG88Kv0jStJWgQjbBDhoZhzdoVuh3u0rkvWrXs5HW+SoOwbBPyp58twJChfaR8bt2qMzq07+kSHqg8675aiV6920lNqVy5GqKHjUXevPl9jleJnZUEDSrCF703NBw69At692kPcRK8zENBg2dKWsKAFSs+Rf/IbjKI8dKLr2LwoDjkyKHv0DajBQhG2/MEQeXzSsyXzcPUaxkhaDh37m9ERHbH5i3rpeI5Kn4KXn7pNamxngap5I7W/3t0O/H/E1VyQeud8NeX/2vvPqDtqur8gW9BFDA0wQoKTBCpIl1RlBFRwBkVdEZFBZQSigw1tNCEhF6FhGpDUUTEhnTLwIyARCxAwKDCYGwUFUZw/rT5r/OY9wwlueecu899e9/9eWu5lmvlnH1++/Pb94Wdu7/3uv/pAgINVgQBAgQIECDQS0CgoZeQP09GIPaBjttuvCFMef/Wref3/k/sEbbZb//5fsp/kzfLex00bnIgoprUAeecF964xZa159f0E+mqgXvVPPfDm/SvzYGUJ594Ilx4ysmhOtxd52eLbbcP2005ZORbFer+3HjVleHUPfeo9S0QK6+9Tth3+ozwsle9er7DD9OBjpzXaMwDHU3H6vWNMvNbQE2eVX2byOQzzw7LrbRS3SXf+LrxXs+NC3ZDsgIOdCTbGoURINCxgEBDx8AZDd9k/1Tnvyftf5/efPvf3i8G+9/Jofp2x3n92P8+JdNkT1pdX+f31bzMmzyr7v73d3fdNfLvPLN/cnPvF0XHV/Rj03Fphu9YwP63Y2DDEyCQrIBAQ3etaXIovteh0ioAevY5p4azzq733ttzzeqsGReEN7xh43lOuMkB4bqBhiaH31/ximXD1CNPCeuu+4baTXnooQfDUdMODFdf/Z1a9+y7z6G1Psm+Se9SCjRUn/h+0JR/CzNnXl/Lo+nB6epT5U857ehw0UXn1xq/uqjuQfJBHnzuqr8x59AknFI59/odMr+GNXnW1lt9KOw/+Yiw8MKLzHPIJg51f5c882FNfl81WYfPfE6MQEP1+/u8T58eps84sdbrZpO3bhYOO/T48OIXL13r+rkvavqsT5/31bDuOhs2fk7dG5qsBYGGuqpxrhNoiONoFAIECBAgMMwCAg3D3N0hm1vsAx33zZkTTtpjt3DHzJmtpPb+1BnhrVvNPxARM9BQfTtA9SbrzO9eU6veDd/xzrDrcceHJZd5Sc/rqzeFLzlzerjw5JN6Xjv3BUd86cLw+o3fUuueJv1bYbXVwuQZZ4dlJ06sNfboRb/8+c/CcZN2ClVv6/x85ICDwnt2nhQWesELel7+5/vuDdMn71fbvzr48MG995lv4KV66HgfAG+yRnt9Q0POa7TJwYiqb73CPNdfflk4bucde66r6oJFJkwIu0w7JrzlvVuF59X4yuG5B7379tvDibvtUutbVTZ61z+FT5xwYlh0scVr1dXmovFez21qdk+aAg50pNkXVREg0L2AQEP3xrk8ocn+qc4hWPvfv3fe/tf+t87vAfvfvysN6/73iccfD18++cRw8emfqrMkOr+mzu/yzovwgHERsP8dF3YPJUAgAQGBhu6a0OTQdJ3DyD/496vDXnvv0KrgOgdFmxwQrnsI+dFHHw1nTD8+nP+Fc2rVveYaa4fDDzs+rLTSa3teXx3cvezyr4988nmdnxVXXCmcePxZYeLElXte3qR3KQUaqoDHlEP3DNdd972ec6wu2GSTd4RDpxwbll56mZ7XV+vjs587s3GopleQZvTBgzz43FV/Y86heu2cetq08KUvf7Znb6oLmrx25h6weh19/etfDkdOPbDWc/bb97CRUND8fpo41P1d8sznNfl9Vd1bN1jzzOfECDRUY95660/DXvvsGO6//95aztU36nz0IzuFF9Q4OzH3gPfe+4cw5dC9wk03/bDnc9p+S0vPgee6oMlaqPP3VJNnu3b+AgINVggBAgQIECDQS0CgoZeQP09GIPaBjr/99a/h7EMODj/42sWN57jUS18WDvnc58PENV8333ubHBbv9Qbx4489Fs4/Zlr41rn1/vGtKuwd23w4bHvQlDBhySXnWee9c34TvnDsMeG6b36jsUOdUMfooI/890PhjMn7hR9+59Jaz2n6DRPVoI89+mj44nHHhm+ec1atZ1QXvXfSrmHrXXcLiy89708beOAPfwif+eTh4T8v/XatcZdb6TVhvxlnhRVWXbXn9eN9ALzJGu11oCPnNRo70PDg/feH6fvvF3509VU910B1QRVq+MBee4fNP7pdrW8Nqf6h71e3/Dx8+ojDwu033VTrGR877PDw7h13Ds97Xnd/9Y/3eq4F4aIsBBzoyKJNiiRAoAMBgYYOUDMd0v7X/rfX0rX/7SX07D+3/33KxP73KYd7Zv8iHD9p51ofENB8tTW/Q6Chudmw3GH/OyydNA8CBJoKCDQ0Fat/fZND03UCDbPvvD3sN3mXcM89d9Uv4v+u3OztW4bDDzshTJiw2DzvbXJAuMkh5Fmzfh72nTwp/P73v61Vd3WodZ+9poQNNnhTWGAeHz715JNPhiuv/FY49vjDwoMP/qXWuDvu8Imw6y77hAUXfH7P65v0LqVAw2OPPRZO+9Qx4YsXnNdzjqMXbL31NmHPPQ4MSywx7/ewf/e7OeH0M44Ll1/xzdrjjl5YZ21X1w7y4HNX/Y09hx/ffGM44MDdax+Cr/PambuBVWji8iu+EU4+ZWqt19Eyy7w0nHryeWGNNV4/33XQxKHJ75K5H9rk91V133gHGprWW9W83baTwvbb7RKWWqreNzXM+e094eSTp4bvff+KWq/TbT70sbDXnlMahyZqDf5/FzVZCwINTWT7v1agoX9DIxAgQIAAgWEX6O5UYyQ5BzoiQQ7BMLEPdFQkF59xevjiccc01llr443DvqfPmO8h+GrQJm+W9wo0NB1vdFKvWev14Z933Cms/dZNRoIN1WHm/3n44fCbO2ePhDm+d/FXQxXuaPOz6zHHheoN1zo/Td8wr76d4WOHHj5S9wILLhgefuihcPes20L1yffVn2253cee87FNPrF+dIBqvHd++KNhw803D0u//BXh+QstFKpP6vvLffeFG664PFz2+c+OfJNC3Z/qmx+qkERVd6+f8T4A3mSN9go05LxGm67POq/XG6+6cuRbVZq8vpZfZdWwydbvC+u+7W3hpcu9Kiz8oheNLaGqxur34J0/+2m45isXhpnXXN1reY39edtvPan9gP+7cLzXc9N6XZ+ugAMd6fZGZQQIdCtg/9utb06j2/8220/b/95Ze3nb/36ilpX979+ZhnH/++QTT4QLTzk5XHTaKbXWwyAuEmgYhHKaz7D/TbMvqiJAoHsBgYbujJscmq5z6Lvpp+/PPbNdJu0dJu2813w/aKnJgdsmh5CfeOLxcOZZJ4fzPn1GI+wtNn9PeN/W24TqkOtiiy0+UvsjjzwcfjF7VrjoovMbHa5velC2Se9SCjRUwJdd9vVw8CF7NrJeffW1wke22SFstNFbw+KLP/UedmX961/fGS79ziXh25deHB5+uN172IdMOSZURr1+Bnnwuav+xp5D0284GTV+y8abhur1s846G4YXv3iZsNBCC438UfUhbVUf77vvj+GH118bvvGNC8Odv7yjV2vG/rzuWm/i0OR3ydyFNvl9Vd033oGGqoam4a7qnle8Ytnwri23Dpu8dbOwwgoTw4teNGHs93gVYKr+Xpg9e9bIt9V87/tX1n6dVuGU446dHtZdZ8Pa/W9zYZO10PT3dJt63PN3AYEGq4EAAQIECBDoJSDQ0EvInycj0MWBjp9ed204YpsPNp7ju3faeeSbD6qD7/P7aXJYvM4bxH/8zT3hpN13C7N/cnPjmru44YN77xs+sPc+tT/xvW2A5Jm1z+9gQfWPIld/+UthxgGTu5hyzzHX2/TtYfcTTgxLveSlPa+tLhjvA+BN1midAx25rtEuAg3/88gj4fPTpobLz/9crbXQ5UU7HHFk+KeP71D7tdq2lvFez23rdl96Ag50pNcTFREgMBgBgYbBOOfwFPvfEHLdW4yuL/vfZ7/Sxnu/YP/7VE/sf0O4b86ccNIeu4U7Zs5M5q8EgYZkWjHwQux/B07ugQQIJCIg0NBdI5ocmq4TaHjyySfC9Bknhk9/Znrjok895dMjB2Ln99PkgHDTQ8j33vuHMOXQvcJNN/2wce0xbpg29dSw5RZb1X5vpknv6h7yntc8zjn3tDDjzJNqTbPOOvntb38TDjzoE+GWW39Sa8yuL6oTpqlqGOTB567628Uc7rrrl+Gww/cd935WB+tPOuHssNpqr+u5ZJo4NP1dMvrwJr+vqntSCDRU4a7zv3DuyLeojPfPth/dOXxi9/07/XaGQb+ux9s0t+cLNOTWMfUSIECAAIHBCwg0DN7cE1sKdHGgo8mb6XOXXfebCW678YYw5f1b15pxnUBD9Qlyl5w5o9W3StQqouFFm7zv/WHS1KPDIhMm1LrzR1dfFY7++Pa1rp3fRb3e5B2vg+QvWW65sNcpp4XV3/DG2nNssgarb6vY5/TpYbGllqo9fq8LYx/oyHWNdnGgo7L/y/33hTMP2D9U39YwXj9bbLt92G7KIWHhRRftvITxXs+dT9ADBibgQMfAqD2IAIHEBAQaEmvIOJZj/xtCrnuL0WVj//vsF9B47xfsf5/qif1vCLFenzH/muj1b10xn2WstATsf9Pqh2oIEBicgEBDd9ZNDk3XOaheVdrm0/df/eoVw4knnBVWfs2q851s9UFlZ59zajjr7N7fntXmEPKPf3xDOOSwvcPvf//b7tCfY+R//ddtw957HhwWWaT+ezNNepdaoKEKvnz2c2eF0884bqDO83rYP71r63DQgVNHPll+fj9NDsH3+0nuXfW3qzmM12tntF9V7w45+Oiw+ebvqRUKauLQ5ndJVVeOgYaq7r/97ZFwymlHj3zLzHj9bLLJO8KhU44NSy+9TOclNFkL/b6uO5/MkD1AoGHIGmo6BAgQIECgAwGBhg5QDdmNQBcHOh7574fCGZP3Cz/8zqW1i64O7x9xwZfDa9dZt+c9t990Uzho6/f0vK66oE6gobruz/fdG6ZP3i/M/O41tcZtetGyEyeGNTd6U7jiC703tKust17Y9/QZoTrIX+cn1idsbvahbcKOnzwqvHCRReb52Oog+bmHHhL+89Jv1ymt72smLLlkmDTtmPDmf353rX9UGX3gsB3oyHWNdnWgo/KY88s7w6f22Xtcvlllw3e8M+x63PFhyWVe0vcarzPAeK/nOjW6Jg8BBzry6JMqCRCILyDQEN801xHtf5/qnP1vCPa/6Qb6c12jpe9/H3/ssXD+MdPCt849J6m/IgQakmrHQIux/x0ot4cRIJCQgEBDd81ocmi6bqBh1u23hH/b82Ph/vvvrV34xhu/LUw76rSw+OJL9Lyn7rcFtDmEXAUmrrzq2+GYYw8JDz74l561xLhgs83eFQ7c/6jGB3eb9C61QEPldv8D94VPHjk5XHfd92IwPmuMFVaYGNZf743hqxd/sef4a621bjj26DNC9Qn/8/sZ5MHnrvrb1Ryq184VV3wzTD364PDww3/taR77gj3/7aCw7Ud3Cgsu+PxaQzdxaPO7pCoi10BDVfsDD9wfjpp2YPjBD66q5RnzojXXWDsc+cmTwoorrhRz2HmO1WQtCDQMpCVjDxFoGKy3pxEgQIAAgRwFBBpy7FqhNXdxoKPaiH/llJPDhafU+0rNin6NN2408in5L37Zy3p2ootAQ/XQ2264Ppy6957hvjlzetbQ5IKV114nTJp2dFh40ReFE3abFO6eNavn7Ud86cLw+o3f0vO66oJYn7BZ95sKHnrggfCZoz4ZfvC1i2vV1/aiKtDx8cOOCG/YfItGYYbqeeN9ADz2J1SOGua2Rrs80FGZ/O6uu8I5hxwcfnrtv7ddZo3vW2/Tt498g0rdwFHjBzzHDeO9nmPMwRhpCDjQkUYfVEGAwOAFBBoGb57qE+1//96Z3PYWo5Xb/z771TXe+wX736d6Uvr+909//GM4eY/dw63X/zCpvwIEGpJqx0CLsf8dKLeHESCQkIBAQ3fNaHJoum6g4c9/fiAcePAe4cYb/6N24Tt8fPew+277hQUWWLDnPV0GGqqHV+8Hf+/7V4QTTzqy829qqL4ZYN99Dg1LLbV0z3k/84ImvUsx0FDNp6tP9a8ORB900NSw6CKLhv0P3D3Mnt37PeyzZlwQ3vCGjefbh0EefO6qv13OYZCvnbkbtcukvcPHtt81vPCFC9d+HTVxKDHQUEFWv8tPOvmocOl3Lqnt2u+Fo6/d1VZds9+hat/fZC0INNRmjXKhQEMURoMQIECAAIGhFhBoGOr2DtfkujjQUQn9x7e/FU7cbZfaWE3eYOwq0FAVe9uNN4QZB0weORAf42fj97w3bHfwIWGZV74y/M8jj4RzDpkSvvfVr/Qc+t077Ry2PWhKeP5CC/W8trqg+uaEMw/YP9x41ZW1rn+ui5p8M0T1Rv03zjkrfP3MGeFvf43/6RGvWev1YYcjjgyvXXfdxmGGam7DeqAjtzXa9YGOyuOvf/lLuOTM6eHy8z/fyVqc+7Wyxbbbhw9P3j9U3xwyyJ/xXs+DnKtndSvgQEe3vkYnQCBdAYGGdHsz6Mrsf58ubv9b75sR7X/n/0rtKtBg//ts95T3v7+65edh6vbbhT/f+8dB/2qf7/Oa/HtjUoUrpm8B+9++CQ1AgECmAgIN3TWuyaHpuoGG//fo/xs5BHvRRb2/3X10ZnXHrq7vOtAwWtPtd9wajjv+sFAZxf550YsmhA99cPvwse13C9X/b/PTpHepBhqqef/45hvDUVMPDHffHec97C02f0/Yc8+Dwstf9srwt789Eo457tDwrW99tSfxRz68Y6g+5X+h+byHPciDz131dxBz+MUvbgvTZ5wYrr3uuz3d+7lgiSWWDPvtc1jYcsv31v5mhtHnNXEoNdBQWVXfMlF9y8m5532q82+teds/bh4m73d4z29K6WfNPNe9TdaCQENs/fmPJ9AwWG9PI0CAAAECOQoINOTYtUJr7upAx9233x6On7TjyCeo1/nZ9ZjjQvUmY52fLgMN1fPn/PKX4XPTjgozr7m6TjnPec2yEyeGD+y1T3jjlu8KC73gBWPXXPnFL4QzDzqg57jVtzrsO31GeNmrXt3z2tEL+v20+hVWWy1MnnF2qGqv81N9esSvb701fPVTp4Ybrri8zi09r6kOim/+0W3Du3fYKSy+dPNPWRl9wHgfAO/yQEdOa3QQgYbKY3QtfvnkE/t63c5rga62wYYjr+fXvelN4XkLLNBzHce+YLzXc+z5GG/8BBzoGD97TyZAYHwFBBrG1z+lp9v/Prsb9r/2v/2+Ru1/nxIsff/b9INN+l13de8XaKgrNXzX2f8OX0/NiACBegICDfWc2lzV5NB0k9DBxV+7IEyddlCtkl796hXDiSecFVZ+zaq1rh9UoKEqpjoQ/7VLvhQu+NKno31bwzprbxAm7bxXWH/9jcICfbw306R3KQcaKue77v5VOOWUqX0dgF9hhYlh0k57hk033TK8YK73sOuuxeqT4Y895oyw7LKvmuc6HOTB5676O6g5PProo+G7370snH3uadHCKqONqUJAb990y5HX0StfuVyt3xvPvKiJQ8mBhlG33/1uTjjzrJPCty/9Wivv+d30mpVWCR//+O5h07dt8bTXbvQHzWPAJmtBoGFQXXnqOQINg/X2NAIECBAgkKOAQEOOXSu05q4OdDz0pz+FU/fcI9z8g+/3lF1kwoRw2PkXhFXXX7/ntdUFXQcaqmc89uijIwejL5kxPdz5s5/Wqqu6aPlVVg1bbLtteMtWW4dFJyz2rPuaBD12O+6EsNmHtmn0DQXVt0BcdcEXw7c/c164b86c2nVXF77uzW8OOx81LSy30msa3fe/Tz4ZfnPn7HD1l78Uvv+1i0c+Mb/pz0uWWy5s9sEPhX98/7+Glyy7bNPbn3X9eB8A7/pARy5rdFAHOkYXwOhavOYrF4brL7+s8Wtg7oVUhWs2fMc7w9s/uE1Yee21w4LPf37f67LtAOO9ntvW7b70BBzoSK8nKiJAYDACAg2Dcc7hKfa/z90l+9/6q9f+99lW9r9PmZS+//3WueeEzxx5RP0X04CuFGgYEHSCj7H/TbApSiJAYCACAg3dMTc5NN0k0FCNu/se24aHH+79behv2miTMG3qqWHJJV9ca6KDDDSMFlTN49prrxn5pPKbf/KjWnU+86K3bLxp+MAHtgvrr7dRlEO7TXqXeqBhZO/x6KPh2uuuCZ/93Jnhttt+Vtu4Ogz9L//y0fCuLbd6zm+7mH3n7WG/ybuEe+7p/WGFhx1ybNhqqw/N8z3sQR587qq/g5xD1cTqE/5vmnn9SDDoRz/6z1q/E+bV/Cq0UvX5XVtuPfIp/s97XvvjS00cBBqe6kj1QXy///1vw3cuuyR857Kv9xVUqUIpG2zwpvC+rbcJ66/3xvDCFy5c+zUf+8Ima0GgIbb+/McTaBist6cRIECAAIEcBdrvCAY0Wwc6BgTtMdkLVIcVqm8+uPX6H4787945c8Ivbv7x2Lz+YY01wrL/MDGsst76I4GAV674D+N68Hm0sOqN9Nk/uTn89Np/D7N+9KNw16zbwt/++tQ/hlYBkhVXWz0s/fKXh5XWWiusvPa6YflVXhsWXWzxvvv1+GOPhT/8193hjpkzw69uuSX87q5fjfjNHa6oDopXz6+CExPXXDOsuv4G4eXLL5+EW98A4zBArmu0a6onHn88PPCH3498i8g9v7hjZD1WB9jmfi2M1vDaddYde12suPrqoXpdv3z5FcLz5/N1uV3Xb3wCXQg40NGFqjEJEMhBwP43hy6pMQWBXPcW9r8prJ7B1JDrGu1ax/63a2Hj5yhg/5tj19RMgEAMAYGGGIrGiCFQHeh96KG/hFmzbgm3zfp5uG3Wz8ID998Xfn7LzU8bfpVVVg+veMVyYfXV1gqrr/a6sPrqa4XFF18iRglDP8aTTz45Ej6Y+eMbwsyZ14fqk+Hn9q1sV1h+YlhrrXXDhhu8OSy//IphwQXH78O7hr4hESdYhRvuvvtXYdbtt4S7/+vXYfbsWeHPf34g3HHHbU97yhJLLBmqg+MTJiw28hpaddU1Rr7BZemlX9LXt5pEnErxQ1Wv0wceuC9UgaE777x9pIcP/On+kZ4++ODTPySyes0utdTS4VWvWiGsusoaYbVV1wxVOGU8QwzFNzATAIGGTBqlTAIECBAgMI4CAg3jiO/RBAgQIECAAAECzxZwoMOqIECgVAGBhlI7b94ECBAgQIBAqQL2v6V23rwJEBBosAYIECBAgAABAmUJCDSU1W+zJUCAAAECbQQEGtqouYcAAQIECBAgQKAzAQc6OqM1MAECiQsINCTeIOURIECAAAECBCIL2P9GBjUcAQLZCAg0ZNMqhRIgQIAAAQIEoggINERhNAgBAgQIEBhqAYGGoW+8xYAAACAASURBVG6vyREgQIAAAQIE8hNwoCO/nqmYAIE4AgINcRyNQoAAAQIECBDIRcD+N5dOqZMAgdgCAg2xRY1HgAABAgQIEEhbQKAh7f6ojgABAgQIpCAg0JBCF9RAgAABAgQIECAwJuBAh8VAgECpAgINpXbevAkQIECAAIFSBex/S+28eRMgINBgDRAgQIAAAQIEyhIQaCir32ZLgAABAgTaCAg0tFFzDwECBAgQIECAQGcCDnR0RmtgAgQSFxBoSLxByiNAgAABAgQIRBaw/40MajgCBLIREGjIplUKJUCAAAECBAhEERBoiMJoEAIECBAgMNQCAg1D3V6TI0CAAAECBAjkJ+BAR349UzEBAnEEBBriOBqFAAECBAgQIJCLgP1vLp1SJwECsQUEGmKLGo8AAQIECBAgkLaAQEPa/VEdAQIECBBIQUCgIYUuqIEAAQIECBAgQGBMwIEOi4EAgVIFBBpK7bx5EyBAgAABAqUK2P+W2nnzJkBAoMEaIECAAAECBAiUJSDQUFa/zZYAAQIECLQREGhoo+YeAgQIECBAgACBzgQc6OiM1sAECCQuINCQeIOUR4AAAQIECBCILGD/GxnUcAQIZCMg0JBNqxRKgAABAgQIEIgiINAQhdEgBAgQIEBgqAUEGoa6vSZHgAABAgQIEMhPwIGO/HqmYgIE4ggINMRxNAoBAgQIECBAIBcB+99cOqVOAgRiCwg0xBY1HgECBAgQIEAgbQGBhrT7ozoCBAgQIJCCgEBDCl1QAwECBAgQIECAwJiAAx0WAwECpQoINJTaefMmQIAAAQIEShWw/y218+ZNgIBAgzVAgAABAgQIEChLQKChrH6bLQECBAgQaCMg0NBGzT0ECBAgQIAAAQKdCTjQ0RmtgQkQSFxAoCHxBimPAAECBAgQIBBZwP43MqjhCBDIRkCgIZtWKZQAAQIECBAgEEVAoCEKo0EIECBAgMBQCwg0DHV7TY4AAQIECBAgkJ+AAx359UzFBAjEERBoiONoFAIECBAgQIBALgL2v7l0Sp0ECMQWEGiILWo8AgQIECBAgEDaAgINafdHdQQIECBAIAUBgYYUuqAGAgQIECBAgACBMQEHOiwGAgRKFRBoKLXz5k2AAAECBAiUKmD/W2rnzZsAAYEGa4AAAQIECBAgUJaAQENZ/TZbAgQIECDQRkCgoY2aewgQIECAAAECBDoTcKCjM1oDEyCQuIBAQ+INUh4BAgQIECBAILKA/W9kUMMRIJCNgEBDNq1SKAECBAgQIEAgioBAQxRGgxAgQIAAgaEWEGgY6vaaHAECBAgQIEAgPwEHOvLrmYoJEIgjINAQx9EoBAgQIECAAIFcBOx/c+mUOgkQiC0g0BBb1HgECBAgQIAAgbQFBBrS7o/qCBAgQIBACgICDSl0QQ0ECBAgQIAAAQJjAg50WAwECJQqINBQaufNmwABAgQIEChVwP631M6bNwECAg3WAAECBAgQIECgLAGBhrL6bbYECBAgQKCNgEBDGzX3ECBAgAABAgQIdCbgQEdntAYmQCBxAYGGxBukPAIECBAgQIBAZAH738ighiNAIBsBgYZsWqVQAgQIECBAgEAUAYGGKIwGIUCAAAECQy0g0DDU7TU5AgQIECBAgEB+Ag505NczFRMgEEdAoCGOo1EIECBAgAABArkI2P/m0il1EiAQW0CgIbao8QgQIECAAAECaQsINKTdH9URIECAAIEUBAQaUuiCGggQIECAAAECBMYEHOiwGAgQKFVAoKHUzps3AQIECBAgUKqA/W+pnTdvAgQEGqwBAgQIECBAgEBZAgINZfXbbAkQIECAQBsBgYY2au4hQIAAAQIECBDoTMCBjs5oDUyAQOICAg2JN0h5BAgQIECAAIHIAva/kUENR4BANgICDdm0SqEECBAgQIAAgSgCAg1RGA1CgAABAgSGWkCgYajba3IECBAgQIAAgfwEHOjIr2cqJkAgjoBAQxxHoxAgQIAAAQIEchGw/82lU+okQCC2gEBDbFHjESBAgAABAgTSFhBoSLs/qiNAgAABAikICDSk0AU1ECBAgAABAgQIjAk40GExECBQqoBAQ6mdN28CBAgQIECgVAH731I7b94ECAg0WAMECBAgQIAAgbIEBBrK6rfZEiBAgACBNgICDW3U3EOAAAECBAgQINCZgAMdndEamACBxAUEGhJvkPIIECBAgAABApEF7H8jgxqOAIFsBAQasmmVQgkQIECAAAECUQQEGqIwGoQAAQIECAy1gEDDULfX5AgQIECAAAEC+Qk40JFfz1RMgEAcAYGGOI5GIUCAAAECBAjkImD/m0un1EmAQGwBgYbYosYjQIAAAQIECKQtINCQdn9UR4AAAQIEUhAQaEihC2ogQIAAAQIECBAYE3Cgw2IgQKBUAYGGUjtv3gQIECBAgECpAva/pXbevAkQEGiwBggQIECAAAECZQkINJTVb7MlQIAAAQJtBAQa2qi5hwABAgQIECBAoDMBBzo6ozUwAQKJCwg0JN4g5REgQIAAAQIEIgvY/0YGNRwBAtkICDRk0yqFEiBAgAABAgSiCAg0RGE0CAECBAgQGGoBgYahbq/JESBAgAABAgTyE3CgI7+eqZgAgTgCAg1xHI1CgAABAgQIEMhFwP43l06pkwCB2AICDbFFjUeAAAECBAgQSFtAoCHt/qiOAAECBAikICDQkEIX1ECAAAECBAgQIDAm4ECHxUCAQKkCAg2ldt68CRAgQIAAgVIF7H9L7bx5EyAg0GANECBAgAABAgTKEhBoKKvfZkuAAAECBNoICDS0UXMPAQIECBAgQIBAZwIOdHRGa2ACBBIXEGhIvEHKI0CAAAECBAhEFrD/jQxqOAIEshEQaMimVQolQIAAAQIECEQREGiIwmgQAgQIECAw1AICDUPdXpMjQIAAAQIECOQn4EBHfj1TMQECcQQEGuI4GoUAAQIECBAgkIuA/W8unVInAQKxBQQaYosajwABAgQIECCQtoBAQ9r9UR0BAgQIEEhBQKAhhS6ogQABAgQIECBAYEzAgQ6LgQCBUgUEGkrtvHkTIECAAAECpQrY/5baefMmQECgwRogQIAAAQIECJQlINBQVr/NlgABAgQItBEQaGij5h4CBAgQIECAAIHOBBzo6IzWwAQIJC4g0JB4g5RHgAABAgQIEIgsYP8bGdRwBAhkIyDQkE2rFEqAAAECBAgQiCIg0BCF0SAECBAgQGCoBQQahrq9JkeAAAECBAgQyE/AgY78eqZiAgTiCAg0xHE0CgECBAgQIEAgFwH731w6pU4CBGILCDTEFjUeAQIECBAgQCBtAYGGtPujOgIECBAgkIKAQEMKXVADAQIECBAgQIDAmIADHRYDAQKlCgg0lNp58yZAgAABAgRKFbD/LbXz5k2AgECDNUCAAAECBAgQKEtAoKGsfpstAQIECBBoIyDQ0EbNPQQIECBAgAABAp0JONDRGa2BCRBIXECgIfEGKY8AAQIECBAgEFnA/jcyqOEIEMhGQKAhm1YplAABAgQIECAQRUCgIQqjQQgQIECAwFALCDQMdXtNjgABAgQIECCQn4ADHfn1TMUECMQREGiI42gUAgQIECBAgEAuAva/uXRKnQQIxBYQaIgtajwCBAgQIECAQNoCAg1p90d1BAgQIEAgBQGBhhS6oAYCBAgQIECAAIExAQc6LAYCBEoVEGgotfPmTYAAAQIECJQqYP9baufNmwABgQZrgAABAgQIECBQloBAQ1n9NlsCBAgQINBGQKChjZp7CBAgQIAAAQIEOhNwoKMzWgMTIJC4gEBD4g1SHgECBAgQIEAgsoD9b2RQwxEgkI2AQEM2rVIoAQIECBAgQCCKgEBDFEaDECBAgACBoRYQaBjq9pocAQIECBAgQCA/AQc68uuZigkQiCMg0BDH0SgECBAgQIAAgVwE7H9z6ZQ6CRCILSDQEFvUeAQIECBAgACBtAUEGtLuj+oIECBAgEAKAgINKXRBDQQIECBAgAABAmMCDnRYDAQIlCog0FBq582bAAECBAgQKFXA/rfUzps3AQICDdYAAQIECBAgQKAsAYGGsvpttgQIECBAoI2AQEMbNfcQIECAAAECBAh0JuBAR2e0BiZAIHEBgYbEG6Q8AgQIECBAgEBkAfvfyKCGI0AgGwGBhmxapVACBAgQIECAQBQBgYYojAYhQIAAAQJDLSDQMNTtNTkCBAgQIECAQH4CDnTk1zMVEyAQR0CgIY6jUQgQIECAAAECuQjY/+bSKXUSIBBbQKAhtqjxCBAgQIAAAQJpCwg0pN0f1REgQIAAgRQEBBpS6IIaCBAgQIAAAQIExgQc6LAYCBAoVUCgodTOmzcBAgQIECBQqoD9b6mdN28CBAQarAECBAgQIECAQFkCAg1l9dtsCRAgQIBAGwGBhjZq7iFAgAABAgQIEOhMwIGOzmgNTIBA4gICDYk3SHkECBAgQIAAgcgC9r+RQQ1HgEA2AgIN2bRKoQQIECBAgACBKAICDVEYDUKAAAECBIZaQKBhqNtrcgQIECBAgACB/AQc6MivZyomQCCOgEBDHEejECBAgAABAgRyEbD/zaVT6iRAILaAQENsUeMRIECAAAECBNIWEGhIuz+qI0CAAAECKQgINKTQBTUQIECAAAECBAiMCTjQYTEQIFCqgEBDqZ03bwIECBAgQKBUAfvfUjtv3gQICDRYAwQIECBAgACBsgQEGsrqt9kSIECAAIE2AgINbdTcQ4AAAQIECBAg0JmAAx2d0RqYAIHEBQQaEm+Q8ggQIECAAAECkQXsfyODGo4AgWwEBBqyaZVCCRAgQIAAAQJRBAQaojAahAABAgQIDLWAQMNQt9fkCBAgQIAAAQL5CTjQkV/PVEyAQBwBgYY4jkYhQIAAAQIECOQiYP+bS6fUSYBAbAGBhtiixiNAgAABAgQIpC0g0JB2f1RHgAABAgRSEBBoSKELaiBAgAABAgQIEBgTcKDDYiBAoFQBgYZSO2/eBAgQIECAQKkC9r+ldt68CRAQaLAGCBAgQIAAAQJlCQg0lNVvsyVAgAABAm0EBBraqLmHAAECBAgQIECgMwEHOjqjNTABAokLCDQk3iDlESBAgAABAgQiC9j/RgY1HAEC2QgINGTTKoUSIECAAAECBKIICDREYTQIAQIECBAYagGBhqFur8kRIECAAAECBPITcKAjv56pmACBOAICDXEcjUKAAAECBAgQyEXA/jeXTqmTAIHYAgINsUWNR4AAAQIECBBIW0CgIe3+qI4AAQIECKQgINCQQhfUQIAAAQIECBAgMCbgQIfFQIBAqQICDaV23rwJECBAgACBUgXsf0vtvHkTICDQYA0QIECAAAECBMoSEGgoq99mS4AAAQIE2ggINLRRcw8BAgQIECBAgEBnAg50dEZrYAIEEhcQaEi8QcojQIAAAQIECEQWsP+NDGo4AgSyERBoyKZVCiVAgAABAgQIRBEQaIjCaBACBAgQIDDUAgINQ91ekyNAgAABAgQI5CfgQEd+PVMxAQJxBAQa4jgahQABAgQIECCQi4D9by6dUicBArEFBBpiixqPAAECBAgQIJC2gEBD2v1RHQECBAgQSEFAoCGFLqiBAAECBAgQIEBgTMCBDouBAIFSBQQaSu28eRMgQIAAAQKlCtj/ltp58yZAQKDBGiBAgAABAgQIlCUg0FBWv82WAAECBAi0ERBoaKPmHgIECBAgQIAAgc4EHOjojNbABAgkLiDQkHiDlEeAAAECBAgQiCxg/xsZ1HAECGQjINCQTasUSoAAAQIECBCIIiDQEIXRIAQIECBAYKgFBBqGur0mR4AAAQIECBDIT8CBjvx6pmICBOIICDTEcTQKAQIECBAgQCAXAfvfXDqlTgIEYgsINMQWNR4BAgQIECBAIG0BgYa0+6M6AgQIECCQgoBAQwpdUAMBAgQIECBAgMCYgAMdFgMBAqUKCDSU2nnzJkCAAAECBEoVsP8ttfPmTYCAQIM1QIAAAQIECBAoS0Cgoax+my0BAgQIEGgjINDQRs09BAgQIECAAAECnQk40NEZrYEJEEhcQKAh8QYpjwABAgQIECAQWcD+NzKo4QgQyEZAoCGbVimUAAECBAgQIBBFQKAhCqNBCBAgQIDAUAsINAx1e02OAAECBAgQIJCfgAMd+fVMxQQIxBEQaIjjaBQCBAgQIECAQC4C9r+5dEqdBAjEFhBoiC1qPAIECBAgQIBA2gICDWn3R3UECBAgQCAFAYGGFLqgBgIECBAgQIAAgTEBBzosBgIEShUQaCi18+ZNgAABAgQIlCpg/1tq582bAAGBBmuAAAECBAgQIFCWgEBDWf02WwIECBAg0EZAoKGNmnsIECBAgAABAgQ6E3CgozNaAxMgkLiAQEPiDVIeAQIECBAgQCCygP1vZFDDESCQjYBAQzatUigBAgQIECBAIIqAQEMURoMQIECAAIGhFhBoGOr2mhwBAgQIECBAID8BBzry65mKCRCIIyDQEMfRKAQIECBAgACBXATsf3PplDoJEIgtINAQW9R4BAgQIECAAIG0BQQa0u6P6ggQIECAQAoCAg0pdEENBAh0IrDg854MT/zvAp2MbVACBAiMp8Cw/35zoGM8V5dnEyAwngICDeOp79kEuhUY9v9+61bP6AQIpCzg91t/3bH/7c/P3QQI5Csg0JBv71Sev4D/fsu/h2ZAgMBzC/j9lvbKEGhIuz+qI0CAAAECKQgINKTQBTUQIECAAAECBAiMCTjQYTEQIFCqgEBDqZ03bwIECBAgQKBUAfvfUjtv3gQICDRYAwQIECBAgACBsgQEGsrqt9kSIECAAIE2AgINbdTcQ4AAAQIECBAg0JmAAx2d0RqYAIHEBQQaEm+Q8ggQIECAAAECkQXsfyODGo4AgWwEBBqyaZVCCRAgQIAAAQJRBAQaojAahAABAgQIDLWAQMNQt9fkCBAgQIAAAQL5CTjQkV/PVEyAQBwBgYY4jkYhQIAAAQIECOQiYP+bS6fUSYBAbAGBhtiixiNAgAABAgQIpC0g0JB2f1RHgAABAgRSEBBoSKELaiBAgAABAgQIEBgTcKDDYiBAoFQBgYZSO2/eBAgQIECAQKkC9r+ldt68CRAQaLAGCBAgQIAAAQJlCQg0lNVvsyVAgAABAm0EBBraqLmHAAECBAgQIECgMwEHOjqjNTABAokLCDQk3iDlESBAgAABAgQiC9j/RgY1HAEC2QgINGTTKoUSIECAAAECBKIICDREYTQIAQIECBAYagGBhqFur8kRIECAAAECBPITcKAjv56pmACBOAICDXEcjUKAAAECBAgQyEXA/jeXTqmTAIHYAgINsUWNR4AAAQIECBBIW0CgIe3+qI4AAQIECKQgINCQQhfUQIAAAQIECBAgMCbgQIfFQIBAqQICDaV23rwJECBAgACBUgXsf0vtvHkTICDQYA0QIECAAAECBMoSEGgoq99mS4AAAQIE2ggINLRRcw8BAgQIECBAgEBnAg50dEZrYAIEEhcQaEi8QcojQIAAAQIECEQWsP+NDGo4AgSyERBoyKZVCiVAgAABAgQIRBEQaIjCaBACBAgQIDDUAgINQ91ekyNAgAABAgQI5CfgQEd+PVMxAQJxBAQa4jgahQABAgQIECCQi4D9by6dUicBArEFBBpiixqPAAECBAgQIJC2gEBD2v1RHQECBAgQSEFAoCGFLqiBAAECBAgQIEBgTMCBDouBAIFSBQQaSu28eRMgQIAAAQKlCtj/ltp58yZAQKDBGiBAgAABAgQIlCUg0FBWv82WAAECBAi0ERBoaKPmHgIECBAgQIAAgc4EHOjojNbABAgkLiDQkHiDlEeAAAECBAgQiCxg/xsZ1HAECGQjINCQTasUSoAAAQIECBCIIiDQEIXRIAQIECBAYKgFBBqGur0mR4AAAQIECBDIT8CBjvx6pmICBOIICDTEcTQKAQIECBAgQCAXAfvfXDqlTgIEYgsINMQWNR4BAgQIECBAIG0BgYa0+6M6AgQIECCQgoBAQwpdUAMBAgQIECBAgMCYgAMdFgMBAqUKCDSU2nnzJkCAAAECBEoVsP8ttfPmTYCAQIM1QIAAAQIECBAoS0Cgoax+my0BAgQIEGgjINDQRs09BAgQIECAAAECnQk40NEZrYEJEEhcQKAh8QYpjwABAgQIECAQWcD+NzKo4QgQyEZAoCGbVimUAAECBAgQIBBFQKAhCqNBCBAgQIDAUAsINAx1e02OAAECBAgQIJCfgAMd+fVMxQQIxBEQaIjjaBQCBAgQIECAQC4C9r+5dEqdBAjEFhBoiC1qPAIECBAgQIBA2gICDWn3R3UECBAgQCAFAYGGFLqgBgIECBAgQIAAgTEBBzosBgIEShUQaCi18+ZNgAABAgQIlCpg/1tq582bAAGBBmuAAAECBAgQIFCWgEBDWf02WwIECBAg0EZAoKGNmnsIECBAgAABAgQ6E3CgozNaAxMgkLiAQEPiDVIeAQIECBAgQCCygP1vZFDDESCQjYBAQzatUigBAgQIECBAIIqAQEMURoMQIECAAIGhFhBoGOr2mhwBAgQIECBAID8BBzry65mKCRCIIyDQEMfRKAQIECBAgACBXATsf3PplDoJEIgtINAQW9R4BAgQIECAAIG0BQQa0u6P6ggQIECAQAoCAg0pdEENBAgQIECAAAECYwIOdFgMBAiUKiDQUGrnzZsAAQIECBAoVcD+t9TOmzcBAgIN1gABAgQIECBAoCwBgYay+m22BAgQIECgjYBAQxs19xAgQIAAAQIECHQm4EBHZ7QGJkAgcQGBhsQbpDwCBAgQIECAQGQB+9/IoIYjQCAbAYGGbFqlUAIECBAgQIBAFAGBhiiMBiFAgAABAkMtINAw1O01OQIECBAgQIBAfgIOdOTXMxUTIBBHQKAhjqNRCBAgQIAAAQK5CNj/5tIpdRIgEFtAoCG2qPEIECBAgAABAmkLCDSk3R/VESBAgACBFAQEGlLoghoIECBAgAABAgTGBBzosBgIEChVQKCh1M6bNwECBAgQIFCqgP1vqZ03bwIEBBqsAQIECBAgQIBAWQICDWX122wJECBAgEAbAYGGNmruIUCAAAECBAgQ6EzAgY7OaA1MgEDiAgINiTdIeQQIECBAgACByAL2v5FBDUeAQDYCAg3ZtEqhBAgQIECAAIEoAgINURgNQoAAAQIEhlpAoGGo22tyBAgQIECAAIH8BBzoyK9nKiZAII6AQEMcR6MQIECAAAECBHIRsP/NpVPqJEAgtoBAQ2xR4xEgQIAAAQIE0hYQaEi7P6ojQIAAAQIpCAg0pNAFNRAgQIAAAQIECIwJONBhMRAgUKqAQEOpnTdvAgQIECBAoFQB+99SO2/eBAgINFgDBAgQIECAAIGyBAQayuq32RIgQIAAgTYCAg1t1NxDgAABAgQIECDQmYADHZ3RGpgAgcQFBBoSb5DyCBAgQIAAAQKRBex/I4MajgCBbAQEGrJplUIJECBAgAABAlEEBBqiMBqEAAECBAgMtYBAw1C31+QIECBAgAABAvkJONCRX89UTIBAHAGBhjiORiFAgAABAgQI5CJg/5tLp9RJgEBsAYGG2KLGI0CAAAECBAikLSDQkHZ/VEeAAAECBFIQEGhIoQtqIECAAAECBAgQGBNwoMNiIECgVAGBhlI7b94ECBAgQIBAqQL2v6V23rwJEBBosAYIECBAgAABAmUJCDSU1W+zJUCAAAECbQQEGtqouYcAAQIECBAgQKAzAQc6OqM1MAECiQsINCTeIOURIECAAAECBCIL2P9GBjUcAQLZCAg0ZNMqhRIgQIAAAQIEoggINERhNAgBAgQIEBhqAYGGoW6vyREgQIAAAQIE8hNwoCO/nqmYAIE4AgINcRyNQoAAAQIECBDIRcD+N5dOqZMAgdgCAg2xRY1HgAABAgQIEEhbQKAh7f6ojgABAgQIpCAg0JBCF9RAgAABAgQIECAwJuBAh8VAgECpAgINpXbevAkQIECAAIFSBex/S+28eRMgINBgDRAgQIAAAQIEyhIQaCir32ZLgAABAgTaCAg0tFFzDwECBAgQIECAQGcCDnR0RmtgAgQSFxBoSLxByiNAgAABAgQIRBaw/40MajgCBLIREGjIplUKJUCAAAECBAhEERBoiMJoEAIECBAgMNQCAg1D3V6TI0CAAAECBAjkJ+BAR349UzEBAnEEBBriOBqFAAECBAgQIJCLgP1vLp1SJwECsQUEGmKLGo8AAQIECBAgkLaAQEPa/VEdAQIECBBIQUCgIYUuqIEAAQIECBAgQGBMwIEOi4EAgVIFBBpK7bx5EyBAgAABAqUK2P+W2nnzJkBAoMEaIECAAAECBAiUJSDQUFa/zZYAAQIECLQREGhoo+YeAgQIECBAgACBzgQc6OiM1sAECCQuINCQeIOUR4AAAQIECBCILGD/GxnUcAQIZCMg0JBNqxRKgAABAgQIEIgiINAQhdEgBAgQIEBgqAUEGoa6vSZHgAABAgQIEMhPwIGO/HqmYgIE4ggINMRxNAoBAgQIECBAIBcB+99cOqVOAgRiCwg0xBY1HgECBAgQIEAgbQGBhrT7ozoCBAgQIJCCgEBDCl1QAwECBAgQIECAwJiAAx0WAwECpQoINJTaefMmQIAAAQIEShWw/y218+ZNgIBAgzVAgAABAgQIEChLQKChrH6bLQECBAgQaCMg0NBGzT0ECBAgQIAAAQKdCTjQ0RmtgQkQSFxAoCHxBimPAAECBAgQIBBZwP43MqjhCBDIRkCgIZtWKZQAAQIECBAgEEVAoCEKo0EIECBAgMBQCwg0DHV7TY4AAQIECBAgkJ+AAx359UzFBAjEERBoiONoFAIECBAgQIBALgL2v7l0Sp0ECMQWEGiILWo8AgQIECBAgEDaAgINafdHdQQIECBAIAUBgYYUCRqC2gAAEjpJREFUuqAGAgQIECBAgACBMQEHOiwGAgRKFRBoKLXz5k2AAAECBAiUKmD/W2rnzZsAAYEGa4AAAQIECBAgUJaAQENZ/TZbAgQIECDQRkCgoY2aewgQIECAAAECBDoTcKCjM1oDEyCQuIBAQ+INUh4BAgQIECBAILKA/W9kUMMRIJCNgEBDNq1SKAECBAgQIEAgioBAQxRGgxAgQIAAgaEWEGgY6vaaHAECBAgQIEAgPwEHOvLrmYoJEIgjINAQx9EoBAgQIECAAIFcBOx/c+mUOgkQiC0g0BBb1HgECBAgQIAAgbQFBBrS7o/qCBAgQIBACgICDSl0QQ0ECBAgQIAAAQJjAg50WAwECJQqINBQaufNmwABAgQIEChVwP631M6bNwECAg3WAAECBAgQIECgLAGBhrL6bbYECBAgQKCNgEBDGzX3ECBAgAABAgQIdCbgQEdntAYmQCBxAYGGxBukPAIECBAgQIBAZAH738ighiNAIBsBgYZsWqVQAgQIECBAgEAUAYGGKIwGIUCAAAECQy0g0DDU7TU5AgQIECBAgEB+Ag505NczFRMgEEdAoCGOo1EIECBAgAABArkI2P/m0il1EiAQW0CgIbao8QgQIECAAAECaQsINKTdH9URIECAAIEUBAQaUuiCGggQIECAAAECBMYEHOiwGAgQKFVAoKHUzps3AQIECBAgUKqA/W+pnTdvAgQEGqwBAgQIECBAgEBZAgINZfXbbAkQIECAQBsBgYY2au4hQIAAAQIECBDoTMCBjs5oDUyAQOICAg2JN0h5BAgQIECAAIHIAva/kUENR4BANgICDdm0SqEECBAgQIAAgSgCAg1RGA1CgAABAgSGWkCgYajba3IECBAgQIAAgfwEHOjIr2cqJkAgjoBAQxxHoxAgQIAAAQIEchGw/82lU+okQCC2gEBDbFHjESBAgAABAgTSFhBoSLs/qiNAgAABAikICDSk0AU1ECBAgAABAgQIjAk40GExECBQqoBAQ6mdN28CBAgQIECgVAH731I7b94ECAg0WAMECBAgQIAAgbIEBBrK6rfZEiBAgACBNgICDW3U3EOAAAECBAgQINCZgAMdndEamACBxAUEGhJvkPIIECBAgAABApEF7H8jgxqOAIFsBAQasmmVQgkQIECAAAECUQQEGqIwGoQAAQIECAy1gEDDULfX5AgQIECAAAEC+Qk40JFfz1RMgEAcAYGGOI5GIUCAAAECBAjkImD/m0un1EmAQGwBgYbYosYjQIAAAQIECKQtINCQdn9UR4AAAQIEUhAQaEihC2ogQIAAAQIECBAYE3Cgw2IgQKBUAYGGUjtv3gQIECBAgECpAva/pXbevAkQEGiwBggQIECAAAECZQkINJTVb7MlQIAAAQJtBAQa2qi5hwABAgQIECBAoDMBBzo6ozUwAQKJCwg0JN4g5REgQIAAAQIEIgvY/0YGNRwBAtkICDRk0yqFEiBAgAABAgSiCAg0RGE0CAECBAgQGGoBgYahbq/JESBAgAABAgTyE3CgI7+eqZgAgTgCAg1xHI1CgAABAgQIEMhFwP43l06pkwCB2AICDbFFjUeAAAECBAgQSFtAoCHt/qiOAAECBAikICDQkEIX1ECAAAECBAgQIDAm4ECHxUCAQKkCAg2ldt68CRAgQIAAgVIF7H9L7bx5EyAg0GANECBAgAABAgTKEhBoKKvfZkuAAAECBNoICDS0UXMPAQIECBAgQIBAZwIOdHRGa2ACBBIXEGhIvEHKI0CAAAECBAhEFrD/jQxqOAIEshEQaMimVQolQIAAAQIECEQREGiIwmgQAgQIECAw1AICDUPdXpMjQIAAAQIECOQn4EBHfj1TMQECcQQEGuI4GoUAAQIECBAgkIuA/W8unVInAQKxBQQaYosajwABAgQIECCQtoBAQ9r9UR0BAgQIEEhBQKAhhS6ogQABAgQIECBAYEzAgQ6LgQCBUgUEGkrtvHkTIECAAAECpQrY/5baefMmQECgwRogQIAAAQIECJQlINBQVr/NlgABAgQItBEQaGij5h4CBAgQIECAAIHOBBzo6IzWwAQIJC4g0JB4g5RHgAABAgQIEIgsYP8bGdRwBAhkIyDQkE2rFEqAAAECBAgQiCIg0BCF0SAECBAgQGCoBQQahrq9JkeAAAECBAgQyE/AgY78eqZiAgTiCAg0xHE0CgECBAgQIEAgFwH731w6pU4CBGILCDTEFjUeAQIECBAgQCBtAYGGtPujOgIECBAgkIKAQEMKXVADAQIECBAgQIDAmIADHRYDAQKlCgg0lNp58yZAgAABAgRKFbD/LbXz5k2AgECDNUCAAAECBAgQKEtAoKGsfpstAQIECBBoIyDQ0EbNPQQIECBAgAABAp0JONDRGa2BCRBIXECgIfEGKY8AAQIECBAgEFnA/jcyqOEIEMhGQKAhm1YplAABAgQIECAQRUCgIQqjQQgQIECAwFALCDQMdXtNjgABAgQIECCQn4ADHfn1TMUECMQREGiI42gUAgQIECBAgEAuAva/uXRKnQQIxBYQaIgtajwCBAgQIECAQNoCAg1p90d1BAgQIEAgBYHsAg0poKmBAAECBAgQIEBgcAIPHXFg8v/NOjgNTyJAYJgFnhloGOa5mhsBAgQIECBAgMCzBex/rQoCBEoReGagoZR5mycBAgQIECBAgMBTAhd9/Ujv/1oMBAgQIECAwNMEkv+PAwc6rFgCBAgQIECAQNkCDnSU3X+zJ1CSgP1vSd02VwIECBAgQIDAswXsf60KAgRKERBoKKXT5kmAAAECBAgQeG4BgQYrgwABAgQIEHimgECDNUGAAAECBAgQIJC0gAMdSbdHcQQIRBQQaIiIaSgCBAgQIECAQIYC9r8ZNk3JBAi0EhBoaMXmJgIECBAgQIDA0AgINAxNK02EAAECBAhEExBoiEZpIAIECBAgQIAAgS4EHOjoQtWYBAikKCDQkGJX1ESAAAECBAgQGJyA/e/grD2JAIHxFRBoGF9/TydAgAABAgQIjLeAQMN4d8DzCRAgQIBAegLJBxrSI1MR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wg0NCZzAwECBAgQIECAAAECBAgQIECAAAECBAgQIECAAAECBAgQIECAAAECBAgQIECAAAECBAgQINCvgEBDv4LuJ0CAAAECBAgQIECAAAECBAgQIECAAAECBAgQIECAAAECBAgQIECAAAECBAgQIECAAAECBBoLCDQ0JnMD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wg0NCZzAwECBAgQIECAAAECBAgQIECAAAECBAgQIECAAAECBAgQIECAAAECBAgQIECAAAECBAgQINCvgEBDv4LuJ0CAAAECBAgQIECAAAECBAgQIECAAAECBAgQIECAAAECBAgQIECAAAECBAgQIECAAAECBBoLCDQ0JnMD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wg0NCZzAwECBAgQIECAAAECBAgQIECAAAECBAgQIECAAAECBAgQIECAAAECBAgQIECAAAECBAgQINCvgEBDv4LuJ0CAAAECBAgQIECAAAECBAgQIECAAAECBAgQIECAAAECBAgQIECAAAECBAgQIECAAAECBBoLCDQ0JnMD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wg0NCZzAwECBAgQIECAAAECBAgQIECAAAECBAgQIECAAAECBAgQIECAAAECBAgQIECAAAECBAgQINCvgEBDv4LuJ0CAAAECBAgQIECAAAECBAgQIECAAAECBAgQIECAAAECBAgQIECAAAECBAgQIECAAAECBBoLCDQ0JnMD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wg0NCZzAwECBAgQIECAAAECBAgQIECAAAECBAgQIECAAAECBAgQIECAAAECBAgQIECAAAECBAgQINCvgEBDv4LuJ0CAAAECBAgQIECAAAECBAgQIECAAAECBAgQIECAAAECBAgQIECAAAECBAgQIECAAAECBBoLCDQ0JnMD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wg0NCZzAwECBAgQIECAAAECBAgQIECAAAECBAgQIECAAAECBAgQIECAAAECBAgQIECAAAECBAgQINCvgEBDv4LuJ0CAAAECBAgQIECAAAECBAgQIECAAAECBAgQIECAAAECBAgQIECAAAECBAgQIECAAAECBBoLCDQ0JnMDAQIECBAgQIAAAQIECBAgQIAAAQIECBAgQIAAAQIECBAgQIAAAQIECBAgQIAAAQIECBAg0K+AQEO/gu4nQIAAAQIECBAgQIAAAQIECBAgQIAAAQIECBAgQIAAAQIECBAgQIAAAQIECBAgQIAAAQIEGgsINDQmcwMBAgQIECBAgAABAgQIECBAgAABAgQIECBAgAABAgQIECBAgAABAgQIECBAgAABAgQIECDQr4BAQ7+C7idAgAABAgQIECBAgAABAgQIECBAgAABAgQIECBAgAABAgQIECBAgAABAgQIECBAgAABAgQaC/x/r5YQZKWujt8AAAAASUVORK5CYII="/>
          <p:cNvSpPr>
            <a:spLocks noChangeAspect="1" noChangeArrowheads="1"/>
          </p:cNvSpPr>
          <p:nvPr/>
        </p:nvSpPr>
        <p:spPr bwMode="auto">
          <a:xfrm>
            <a:off x="155575" y="-1189038"/>
            <a:ext cx="7439025" cy="24860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sp>
        <p:nvSpPr>
          <p:cNvPr id="15" name="TextBox 14"/>
          <p:cNvSpPr txBox="1"/>
          <p:nvPr/>
        </p:nvSpPr>
        <p:spPr>
          <a:xfrm>
            <a:off x="1097280" y="4848225"/>
            <a:ext cx="10058400" cy="954107"/>
          </a:xfrm>
          <a:prstGeom prst="rect">
            <a:avLst/>
          </a:prstGeom>
          <a:noFill/>
        </p:spPr>
        <p:txBody>
          <a:bodyPr wrap="square" rtlCol="0">
            <a:spAutoFit/>
          </a:bodyPr>
          <a:lstStyle/>
          <a:p>
            <a:r>
              <a:rPr lang="lv-LV" sz="2800" dirty="0" smtClean="0">
                <a:latin typeface="Arial" panose="020B0604020202020204" pitchFamily="34" charset="0"/>
                <a:cs typeface="Arial" panose="020B0604020202020204" pitchFamily="34" charset="0"/>
              </a:rPr>
              <a:t>Vienam darbam var būt 0 vai vairāk materiālu un mehānismu. Viens materiāls vai mehānisms var būt vairākiem darbiem.</a:t>
            </a:r>
            <a:endParaRPr lang="lv-LV" sz="2800" dirty="0">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0717" y="2145030"/>
            <a:ext cx="8391525" cy="2295525"/>
          </a:xfrm>
          <a:prstGeom prst="rect">
            <a:avLst/>
          </a:prstGeom>
        </p:spPr>
      </p:pic>
    </p:spTree>
    <p:extLst>
      <p:ext uri="{BB962C8B-B14F-4D97-AF65-F5344CB8AC3E}">
        <p14:creationId xmlns:p14="http://schemas.microsoft.com/office/powerpoint/2010/main" val="2960287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Programmatūras apraksts [3/4]</a:t>
            </a:r>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11</a:t>
            </a:fld>
            <a:endParaRPr lang="lv-LV"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9467" y="2648868"/>
            <a:ext cx="5534025" cy="3448050"/>
          </a:xfrm>
          <a:prstGeom prst="rect">
            <a:avLst/>
          </a:prstGeom>
        </p:spPr>
      </p:pic>
      <p:sp>
        <p:nvSpPr>
          <p:cNvPr id="8" name="Content Placeholder 2"/>
          <p:cNvSpPr>
            <a:spLocks noGrp="1"/>
          </p:cNvSpPr>
          <p:nvPr>
            <p:ph idx="1"/>
          </p:nvPr>
        </p:nvSpPr>
        <p:spPr>
          <a:xfrm>
            <a:off x="1097280" y="1845734"/>
            <a:ext cx="10058400" cy="4023360"/>
          </a:xfrm>
        </p:spPr>
        <p:txBody>
          <a:bodyPr>
            <a:normAutofit/>
          </a:bodyPr>
          <a:lstStyle/>
          <a:p>
            <a:pPr lvl="0">
              <a:buClr>
                <a:srgbClr val="1CADE4"/>
              </a:buClr>
            </a:pPr>
            <a:r>
              <a:rPr lang="lv-LV" sz="3600" b="1" dirty="0" smtClean="0">
                <a:solidFill>
                  <a:prstClr val="black">
                    <a:lumMod val="75000"/>
                    <a:lumOff val="25000"/>
                  </a:prstClr>
                </a:solidFill>
              </a:rPr>
              <a:t>Objektu iegūšanas shēma:</a:t>
            </a:r>
            <a:endParaRPr lang="lv-LV" sz="3600" b="1" dirty="0">
              <a:solidFill>
                <a:prstClr val="black">
                  <a:lumMod val="75000"/>
                  <a:lumOff val="25000"/>
                </a:prstClr>
              </a:solidFill>
            </a:endParaRPr>
          </a:p>
        </p:txBody>
      </p:sp>
    </p:spTree>
    <p:extLst>
      <p:ext uri="{BB962C8B-B14F-4D97-AF65-F5344CB8AC3E}">
        <p14:creationId xmlns:p14="http://schemas.microsoft.com/office/powerpoint/2010/main" val="2630881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Programmatūras </a:t>
            </a:r>
            <a:r>
              <a:rPr lang="lv-LV" dirty="0" smtClean="0"/>
              <a:t>apraksts [4/4]</a:t>
            </a:r>
            <a:endParaRPr lang="lv-LV" dirty="0"/>
          </a:p>
        </p:txBody>
      </p:sp>
      <p:sp>
        <p:nvSpPr>
          <p:cNvPr id="3" name="Content Placeholder 2"/>
          <p:cNvSpPr>
            <a:spLocks noGrp="1"/>
          </p:cNvSpPr>
          <p:nvPr>
            <p:ph idx="1"/>
          </p:nvPr>
        </p:nvSpPr>
        <p:spPr/>
        <p:txBody>
          <a:bodyPr>
            <a:noAutofit/>
          </a:bodyPr>
          <a:lstStyle/>
          <a:p>
            <a:r>
              <a:rPr lang="lv-LV" sz="3600" dirty="0" smtClean="0"/>
              <a:t>Vispārējā datu struktūra atbilst </a:t>
            </a:r>
            <a:r>
              <a:rPr lang="lv-LV" sz="3600" i="1" dirty="0" smtClean="0"/>
              <a:t>JavaScript</a:t>
            </a:r>
            <a:r>
              <a:rPr lang="lv-LV" sz="3600" dirty="0" smtClean="0"/>
              <a:t> iebūvētajām datu struktūrām. Visbiežāk tika izmantoti masīvi un objekti. Objekti izmantoti, lai nodrošinātu vienkāršu, sakārtotu pieeju datiem, lieki nesarežģītu programmatūras kodu, kā arī nodrošinātu tūlītēju lietošanu, jo no </a:t>
            </a:r>
            <a:r>
              <a:rPr lang="lv-LV" sz="3600" i="1" dirty="0" smtClean="0"/>
              <a:t>AppSync</a:t>
            </a:r>
            <a:r>
              <a:rPr lang="lv-LV" sz="3600" dirty="0" smtClean="0"/>
              <a:t> saņemtie dati ir uzreiz izmantojami kā </a:t>
            </a:r>
            <a:r>
              <a:rPr lang="lv-LV" sz="3600" i="1" dirty="0" smtClean="0"/>
              <a:t>JavaScript</a:t>
            </a:r>
            <a:r>
              <a:rPr lang="lv-LV" sz="3600" dirty="0" smtClean="0"/>
              <a:t> objekti.</a:t>
            </a:r>
            <a:endParaRPr lang="lv-LV" sz="3600"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12</a:t>
            </a:fld>
            <a:endParaRPr lang="lv-LV" dirty="0"/>
          </a:p>
        </p:txBody>
      </p:sp>
    </p:spTree>
    <p:extLst>
      <p:ext uri="{BB962C8B-B14F-4D97-AF65-F5344CB8AC3E}">
        <p14:creationId xmlns:p14="http://schemas.microsoft.com/office/powerpoint/2010/main" val="2511851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Komponentes</a:t>
            </a:r>
            <a:endParaRPr lang="lv-LV" dirty="0"/>
          </a:p>
        </p:txBody>
      </p:sp>
      <p:sp>
        <p:nvSpPr>
          <p:cNvPr id="3" name="Content Placeholder 2"/>
          <p:cNvSpPr>
            <a:spLocks noGrp="1"/>
          </p:cNvSpPr>
          <p:nvPr>
            <p:ph idx="1"/>
          </p:nvPr>
        </p:nvSpPr>
        <p:spPr/>
        <p:txBody>
          <a:bodyPr>
            <a:normAutofit/>
          </a:bodyPr>
          <a:lstStyle/>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prstClr val="black"/>
                </a:solidFill>
              </a:rPr>
              <a:t>Sākumlapa</a:t>
            </a:r>
            <a:endParaRPr lang="lv-LV" sz="3600"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prstClr val="black"/>
                </a:solidFill>
              </a:rPr>
              <a:t>Autentifikācijas lapa</a:t>
            </a:r>
          </a:p>
          <a:p>
            <a:pPr marL="571500" indent="-571500">
              <a:lnSpc>
                <a:spcPct val="100000"/>
              </a:lnSpc>
              <a:spcBef>
                <a:spcPts val="0"/>
              </a:spcBef>
              <a:spcAft>
                <a:spcPts val="0"/>
              </a:spcAft>
              <a:buClrTx/>
              <a:buSzTx/>
              <a:buFont typeface="Arial" panose="020B0604020202020204" pitchFamily="34" charset="0"/>
              <a:buChar char="•"/>
            </a:pPr>
            <a:r>
              <a:rPr lang="lv-LV" sz="3600" dirty="0">
                <a:solidFill>
                  <a:prstClr val="black"/>
                </a:solidFill>
              </a:rPr>
              <a:t>Profila </a:t>
            </a:r>
            <a:r>
              <a:rPr lang="lv-LV" sz="3600" dirty="0" smtClean="0">
                <a:solidFill>
                  <a:prstClr val="black"/>
                </a:solidFill>
              </a:rPr>
              <a:t>lapa</a:t>
            </a:r>
            <a:endParaRPr lang="lv-LV" sz="3600"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prstClr val="black"/>
                </a:solidFill>
              </a:rPr>
              <a:t>Darbu lapa</a:t>
            </a:r>
            <a:endParaRPr lang="lv-LV" sz="3600" dirty="0">
              <a:solidFill>
                <a:prstClr val="black">
                  <a:lumMod val="75000"/>
                  <a:lumOff val="25000"/>
                </a:prstClr>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prstClr val="black"/>
                </a:solidFill>
              </a:rPr>
              <a:t>Individuāla objekta lapa</a:t>
            </a:r>
            <a:endParaRPr lang="lv-LV" sz="3600" dirty="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600" dirty="0" smtClean="0">
                <a:solidFill>
                  <a:prstClr val="black"/>
                </a:solidFill>
              </a:rPr>
              <a:t>Tāmes izveides lapa</a:t>
            </a:r>
            <a:endParaRPr lang="lv-LV" sz="3600" dirty="0">
              <a:solidFill>
                <a:prstClr val="black"/>
              </a:solidFill>
            </a:endParaRPr>
          </a:p>
        </p:txBody>
      </p:sp>
      <p:sp>
        <p:nvSpPr>
          <p:cNvPr id="4" name="Slide Number Placeholder 3"/>
          <p:cNvSpPr>
            <a:spLocks noGrp="1"/>
          </p:cNvSpPr>
          <p:nvPr>
            <p:ph type="sldNum" sz="quarter" idx="12"/>
          </p:nvPr>
        </p:nvSpPr>
        <p:spPr/>
        <p:txBody>
          <a:bodyPr/>
          <a:lstStyle/>
          <a:p>
            <a:fld id="{8E92F15C-7EC7-41AC-A954-7E91DD3E067F}" type="slidenum">
              <a:rPr lang="lv-LV" smtClean="0"/>
              <a:pPr/>
              <a:t>13</a:t>
            </a:fld>
            <a:endParaRPr lang="lv-LV" dirty="0"/>
          </a:p>
        </p:txBody>
      </p:sp>
    </p:spTree>
    <p:extLst>
      <p:ext uri="{BB962C8B-B14F-4D97-AF65-F5344CB8AC3E}">
        <p14:creationId xmlns:p14="http://schemas.microsoft.com/office/powerpoint/2010/main" val="1048647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Sākumlapa</a:t>
            </a:r>
            <a:endParaRPr lang="lv-LV" dirty="0"/>
          </a:p>
        </p:txBody>
      </p:sp>
      <p:sp>
        <p:nvSpPr>
          <p:cNvPr id="3" name="Content Placeholder 2"/>
          <p:cNvSpPr>
            <a:spLocks noGrp="1"/>
          </p:cNvSpPr>
          <p:nvPr>
            <p:ph idx="1"/>
          </p:nvPr>
        </p:nvSpPr>
        <p:spPr/>
        <p:txBody>
          <a:bodyPr/>
          <a:lstStyle/>
          <a:p>
            <a:endParaRPr lang="lv-LV"/>
          </a:p>
        </p:txBody>
      </p:sp>
      <p:sp>
        <p:nvSpPr>
          <p:cNvPr id="4" name="Slide Number Placeholder 3"/>
          <p:cNvSpPr>
            <a:spLocks noGrp="1"/>
          </p:cNvSpPr>
          <p:nvPr>
            <p:ph type="sldNum" sz="quarter" idx="12"/>
          </p:nvPr>
        </p:nvSpPr>
        <p:spPr/>
        <p:txBody>
          <a:bodyPr/>
          <a:lstStyle/>
          <a:p>
            <a:fld id="{8E92F15C-7EC7-41AC-A954-7E91DD3E067F}" type="slidenum">
              <a:rPr lang="lv-LV" smtClean="0"/>
              <a:pPr/>
              <a:t>14</a:t>
            </a:fld>
            <a:endParaRPr lang="lv-LV" dirty="0"/>
          </a:p>
        </p:txBody>
      </p:sp>
      <p:pic>
        <p:nvPicPr>
          <p:cNvPr id="5" name="Picture 4"/>
          <p:cNvPicPr>
            <a:picLocks noChangeAspect="1"/>
          </p:cNvPicPr>
          <p:nvPr/>
        </p:nvPicPr>
        <p:blipFill>
          <a:blip r:embed="rId2"/>
          <a:stretch>
            <a:fillRect/>
          </a:stretch>
        </p:blipFill>
        <p:spPr>
          <a:xfrm>
            <a:off x="1097280" y="1845734"/>
            <a:ext cx="10115203" cy="4030813"/>
          </a:xfrm>
          <a:prstGeom prst="rect">
            <a:avLst/>
          </a:prstGeom>
          <a:ln>
            <a:solidFill>
              <a:schemeClr val="bg1">
                <a:lumMod val="75000"/>
              </a:schemeClr>
            </a:solidFill>
          </a:ln>
        </p:spPr>
      </p:pic>
      <p:pic>
        <p:nvPicPr>
          <p:cNvPr id="6" name="Picture 5"/>
          <p:cNvPicPr>
            <a:picLocks noChangeAspect="1"/>
          </p:cNvPicPr>
          <p:nvPr/>
        </p:nvPicPr>
        <p:blipFill>
          <a:blip r:embed="rId3"/>
          <a:stretch>
            <a:fillRect/>
          </a:stretch>
        </p:blipFill>
        <p:spPr>
          <a:xfrm>
            <a:off x="3651251" y="3147085"/>
            <a:ext cx="2578100" cy="1777211"/>
          </a:xfrm>
          <a:prstGeom prst="rect">
            <a:avLst/>
          </a:prstGeom>
        </p:spPr>
      </p:pic>
    </p:spTree>
    <p:extLst>
      <p:ext uri="{BB962C8B-B14F-4D97-AF65-F5344CB8AC3E}">
        <p14:creationId xmlns:p14="http://schemas.microsoft.com/office/powerpoint/2010/main" val="47621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Autentifikācijas lapa</a:t>
            </a:r>
            <a:endParaRPr lang="lv-LV" dirty="0"/>
          </a:p>
        </p:txBody>
      </p:sp>
      <p:sp>
        <p:nvSpPr>
          <p:cNvPr id="3" name="Content Placeholder 2"/>
          <p:cNvSpPr>
            <a:spLocks noGrp="1"/>
          </p:cNvSpPr>
          <p:nvPr>
            <p:ph idx="1"/>
          </p:nvPr>
        </p:nvSpPr>
        <p:spPr/>
        <p:txBody>
          <a:bodyPr/>
          <a:lstStyle/>
          <a:p>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15</a:t>
            </a:fld>
            <a:endParaRPr lang="lv-LV" dirty="0"/>
          </a:p>
        </p:txBody>
      </p:sp>
      <p:pic>
        <p:nvPicPr>
          <p:cNvPr id="5" name="Picture 4"/>
          <p:cNvPicPr>
            <a:picLocks noChangeAspect="1"/>
          </p:cNvPicPr>
          <p:nvPr/>
        </p:nvPicPr>
        <p:blipFill>
          <a:blip r:embed="rId2"/>
          <a:stretch>
            <a:fillRect/>
          </a:stretch>
        </p:blipFill>
        <p:spPr>
          <a:xfrm>
            <a:off x="1154083" y="1845734"/>
            <a:ext cx="3198495" cy="2356001"/>
          </a:xfrm>
          <a:prstGeom prst="rect">
            <a:avLst/>
          </a:prstGeom>
          <a:ln>
            <a:solidFill>
              <a:schemeClr val="bg1">
                <a:lumMod val="75000"/>
              </a:schemeClr>
            </a:solidFill>
          </a:ln>
        </p:spPr>
      </p:pic>
      <p:pic>
        <p:nvPicPr>
          <p:cNvPr id="6" name="Picture 5"/>
          <p:cNvPicPr>
            <a:picLocks noChangeAspect="1"/>
          </p:cNvPicPr>
          <p:nvPr/>
        </p:nvPicPr>
        <p:blipFill>
          <a:blip r:embed="rId3"/>
          <a:stretch>
            <a:fillRect/>
          </a:stretch>
        </p:blipFill>
        <p:spPr>
          <a:xfrm>
            <a:off x="8013988" y="1845734"/>
            <a:ext cx="3198495" cy="2027950"/>
          </a:xfrm>
          <a:prstGeom prst="rect">
            <a:avLst/>
          </a:prstGeom>
          <a:ln>
            <a:solidFill>
              <a:schemeClr val="bg1">
                <a:lumMod val="75000"/>
              </a:schemeClr>
            </a:solidFill>
          </a:ln>
        </p:spPr>
      </p:pic>
      <p:grpSp>
        <p:nvGrpSpPr>
          <p:cNvPr id="31" name="Group 30"/>
          <p:cNvGrpSpPr/>
          <p:nvPr/>
        </p:nvGrpSpPr>
        <p:grpSpPr>
          <a:xfrm>
            <a:off x="1090741" y="3372792"/>
            <a:ext cx="3325178" cy="2496303"/>
            <a:chOff x="1090741" y="3372792"/>
            <a:chExt cx="3325178" cy="2496303"/>
          </a:xfrm>
        </p:grpSpPr>
        <p:pic>
          <p:nvPicPr>
            <p:cNvPr id="8" name="Picture 7"/>
            <p:cNvPicPr>
              <a:picLocks noChangeAspect="1"/>
            </p:cNvPicPr>
            <p:nvPr/>
          </p:nvPicPr>
          <p:blipFill>
            <a:blip r:embed="rId4"/>
            <a:stretch>
              <a:fillRect/>
            </a:stretch>
          </p:blipFill>
          <p:spPr>
            <a:xfrm>
              <a:off x="1154083" y="4354159"/>
              <a:ext cx="3198495" cy="1454536"/>
            </a:xfrm>
            <a:prstGeom prst="rect">
              <a:avLst/>
            </a:prstGeom>
            <a:ln>
              <a:solidFill>
                <a:schemeClr val="bg1">
                  <a:lumMod val="75000"/>
                </a:schemeClr>
              </a:solidFill>
            </a:ln>
          </p:spPr>
        </p:pic>
        <p:sp>
          <p:nvSpPr>
            <p:cNvPr id="9" name="Rectangle 8"/>
            <p:cNvSpPr/>
            <p:nvPr/>
          </p:nvSpPr>
          <p:spPr>
            <a:xfrm>
              <a:off x="2275953" y="3372792"/>
              <a:ext cx="924099" cy="235049"/>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10" name="Straight Connector 9"/>
            <p:cNvCxnSpPr>
              <a:stCxn id="9" idx="2"/>
              <a:endCxn id="29" idx="0"/>
            </p:cNvCxnSpPr>
            <p:nvPr/>
          </p:nvCxnSpPr>
          <p:spPr>
            <a:xfrm>
              <a:off x="2738003" y="3607841"/>
              <a:ext cx="15327" cy="67206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29" name="Rectangle 28"/>
            <p:cNvSpPr/>
            <p:nvPr/>
          </p:nvSpPr>
          <p:spPr>
            <a:xfrm>
              <a:off x="1090741" y="4279901"/>
              <a:ext cx="3325178" cy="158919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grpSp>
        <p:nvGrpSpPr>
          <p:cNvPr id="12" name="Group 11"/>
          <p:cNvGrpSpPr/>
          <p:nvPr/>
        </p:nvGrpSpPr>
        <p:grpSpPr>
          <a:xfrm>
            <a:off x="1351854" y="3486151"/>
            <a:ext cx="6500210" cy="2382944"/>
            <a:chOff x="1295051" y="4273818"/>
            <a:chExt cx="6500210" cy="2382944"/>
          </a:xfrm>
        </p:grpSpPr>
        <p:pic>
          <p:nvPicPr>
            <p:cNvPr id="13" name="Picture 12"/>
            <p:cNvPicPr>
              <a:picLocks noChangeAspect="1"/>
            </p:cNvPicPr>
            <p:nvPr/>
          </p:nvPicPr>
          <p:blipFill>
            <a:blip r:embed="rId5"/>
            <a:stretch>
              <a:fillRect/>
            </a:stretch>
          </p:blipFill>
          <p:spPr>
            <a:xfrm>
              <a:off x="4527232" y="4340734"/>
              <a:ext cx="3198495" cy="2255628"/>
            </a:xfrm>
            <a:prstGeom prst="rect">
              <a:avLst/>
            </a:prstGeom>
            <a:ln>
              <a:solidFill>
                <a:schemeClr val="bg1">
                  <a:lumMod val="75000"/>
                </a:schemeClr>
              </a:solidFill>
            </a:ln>
          </p:spPr>
        </p:pic>
        <p:sp>
          <p:nvSpPr>
            <p:cNvPr id="14" name="Rectangle 13"/>
            <p:cNvSpPr/>
            <p:nvPr/>
          </p:nvSpPr>
          <p:spPr>
            <a:xfrm>
              <a:off x="1295051" y="6062818"/>
              <a:ext cx="2657824" cy="347507"/>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2000"/>
            </a:p>
          </p:txBody>
        </p:sp>
        <p:cxnSp>
          <p:nvCxnSpPr>
            <p:cNvPr id="15" name="Straight Connector 14"/>
            <p:cNvCxnSpPr>
              <a:stCxn id="14" idx="3"/>
              <a:endCxn id="16" idx="1"/>
            </p:cNvCxnSpPr>
            <p:nvPr/>
          </p:nvCxnSpPr>
          <p:spPr>
            <a:xfrm flipV="1">
              <a:off x="3952875" y="5465290"/>
              <a:ext cx="517208" cy="771282"/>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6" name="Rectangle 15"/>
            <p:cNvSpPr/>
            <p:nvPr/>
          </p:nvSpPr>
          <p:spPr>
            <a:xfrm>
              <a:off x="4470083" y="4273818"/>
              <a:ext cx="3325178" cy="238294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sp>
        <p:nvSpPr>
          <p:cNvPr id="32" name="Content Placeholder 2"/>
          <p:cNvSpPr txBox="1">
            <a:spLocks/>
          </p:cNvSpPr>
          <p:nvPr/>
        </p:nvSpPr>
        <p:spPr>
          <a:xfrm>
            <a:off x="4957502" y="1945569"/>
            <a:ext cx="2451562" cy="142722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lnSpc>
                <a:spcPct val="150000"/>
              </a:lnSpc>
              <a:spcBef>
                <a:spcPts val="0"/>
              </a:spcBef>
              <a:spcAft>
                <a:spcPts val="0"/>
              </a:spcAft>
              <a:buClr>
                <a:srgbClr val="1CADE4"/>
              </a:buClr>
              <a:buSzTx/>
              <a:buFont typeface="Calibri" panose="020F0502020204030204" pitchFamily="34" charset="0"/>
              <a:buNone/>
            </a:pPr>
            <a:r>
              <a:rPr lang="lv-LV" sz="2800" b="1" dirty="0" smtClean="0">
                <a:solidFill>
                  <a:prstClr val="black">
                    <a:lumMod val="75000"/>
                    <a:lumOff val="25000"/>
                  </a:prstClr>
                </a:solidFill>
                <a:latin typeface="Arial" panose="020B0604020202020204" pitchFamily="34" charset="0"/>
                <a:cs typeface="Arial" panose="020B0604020202020204" pitchFamily="34" charset="0"/>
              </a:rPr>
              <a:t>Pieslēgšanās</a:t>
            </a:r>
          </a:p>
          <a:p>
            <a:pPr marL="0" indent="0" algn="ctr">
              <a:lnSpc>
                <a:spcPct val="150000"/>
              </a:lnSpc>
              <a:spcBef>
                <a:spcPts val="0"/>
              </a:spcBef>
              <a:spcAft>
                <a:spcPts val="0"/>
              </a:spcAft>
              <a:buClr>
                <a:srgbClr val="1CADE4"/>
              </a:buClr>
              <a:buSzTx/>
              <a:buFont typeface="Calibri" panose="020F0502020204030204" pitchFamily="34" charset="0"/>
              <a:buNone/>
            </a:pPr>
            <a:r>
              <a:rPr lang="lv-LV" sz="2800" b="1" dirty="0" smtClean="0">
                <a:solidFill>
                  <a:prstClr val="black">
                    <a:lumMod val="75000"/>
                    <a:lumOff val="25000"/>
                  </a:prstClr>
                </a:solidFill>
                <a:latin typeface="Arial" panose="020B0604020202020204" pitchFamily="34" charset="0"/>
                <a:cs typeface="Arial" panose="020B0604020202020204" pitchFamily="34" charset="0"/>
              </a:rPr>
              <a:t>Reģistrācija</a:t>
            </a:r>
          </a:p>
        </p:txBody>
      </p:sp>
      <p:cxnSp>
        <p:nvCxnSpPr>
          <p:cNvPr id="33" name="Straight Connector 32"/>
          <p:cNvCxnSpPr/>
          <p:nvPr/>
        </p:nvCxnSpPr>
        <p:spPr>
          <a:xfrm flipH="1">
            <a:off x="4352578" y="2350643"/>
            <a:ext cx="60492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295803" y="3036443"/>
            <a:ext cx="718185"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9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Profila lapa</a:t>
            </a:r>
            <a:endParaRPr lang="lv-LV" dirty="0"/>
          </a:p>
        </p:txBody>
      </p:sp>
      <p:sp>
        <p:nvSpPr>
          <p:cNvPr id="3" name="Content Placeholder 2"/>
          <p:cNvSpPr>
            <a:spLocks noGrp="1"/>
          </p:cNvSpPr>
          <p:nvPr>
            <p:ph idx="1"/>
          </p:nvPr>
        </p:nvSpPr>
        <p:spPr/>
        <p:txBody>
          <a:bodyPr/>
          <a:lstStyle/>
          <a:p>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16</a:t>
            </a:fld>
            <a:endParaRPr lang="lv-LV" dirty="0"/>
          </a:p>
        </p:txBody>
      </p:sp>
      <p:pic>
        <p:nvPicPr>
          <p:cNvPr id="7" name="Picture 6"/>
          <p:cNvPicPr>
            <a:picLocks noChangeAspect="1"/>
          </p:cNvPicPr>
          <p:nvPr/>
        </p:nvPicPr>
        <p:blipFill>
          <a:blip r:embed="rId2"/>
          <a:stretch>
            <a:fillRect/>
          </a:stretch>
        </p:blipFill>
        <p:spPr>
          <a:xfrm>
            <a:off x="3429950" y="1845734"/>
            <a:ext cx="5393055" cy="2323772"/>
          </a:xfrm>
          <a:prstGeom prst="rect">
            <a:avLst/>
          </a:prstGeom>
          <a:ln>
            <a:solidFill>
              <a:schemeClr val="bg1">
                <a:lumMod val="75000"/>
              </a:schemeClr>
            </a:solidFill>
          </a:ln>
        </p:spPr>
      </p:pic>
      <p:pic>
        <p:nvPicPr>
          <p:cNvPr id="6" name="Picture 5"/>
          <p:cNvPicPr>
            <a:picLocks noChangeAspect="1"/>
          </p:cNvPicPr>
          <p:nvPr/>
        </p:nvPicPr>
        <p:blipFill>
          <a:blip r:embed="rId3"/>
          <a:stretch>
            <a:fillRect/>
          </a:stretch>
        </p:blipFill>
        <p:spPr>
          <a:xfrm>
            <a:off x="3429949" y="3567252"/>
            <a:ext cx="5393055" cy="3046520"/>
          </a:xfrm>
          <a:prstGeom prst="rect">
            <a:avLst/>
          </a:prstGeom>
          <a:ln>
            <a:solidFill>
              <a:schemeClr val="bg1">
                <a:lumMod val="75000"/>
              </a:schemeClr>
            </a:solidFill>
          </a:ln>
        </p:spPr>
      </p:pic>
    </p:spTree>
    <p:extLst>
      <p:ext uri="{BB962C8B-B14F-4D97-AF65-F5344CB8AC3E}">
        <p14:creationId xmlns:p14="http://schemas.microsoft.com/office/powerpoint/2010/main" val="357392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Darbu lapa [1/2]</a:t>
            </a:r>
            <a:endParaRPr lang="lv-LV" dirty="0"/>
          </a:p>
        </p:txBody>
      </p:sp>
      <p:sp>
        <p:nvSpPr>
          <p:cNvPr id="3" name="Content Placeholder 2"/>
          <p:cNvSpPr>
            <a:spLocks noGrp="1"/>
          </p:cNvSpPr>
          <p:nvPr>
            <p:ph idx="1"/>
          </p:nvPr>
        </p:nvSpPr>
        <p:spPr/>
        <p:txBody>
          <a:bodyPr/>
          <a:lstStyle/>
          <a:p>
            <a:r>
              <a:rPr lang="lv-LV" sz="3600" b="1" dirty="0" smtClean="0">
                <a:solidFill>
                  <a:prstClr val="black">
                    <a:lumMod val="75000"/>
                    <a:lumOff val="25000"/>
                  </a:prstClr>
                </a:solidFill>
              </a:rPr>
              <a:t>Darbu tabula</a:t>
            </a:r>
            <a:endParaRPr lang="lv-LV" sz="3600" b="1" dirty="0">
              <a:solidFill>
                <a:prstClr val="black">
                  <a:lumMod val="75000"/>
                  <a:lumOff val="25000"/>
                </a:prstClr>
              </a:solidFill>
            </a:endParaRPr>
          </a:p>
          <a:p>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17</a:t>
            </a:fld>
            <a:endParaRPr lang="lv-LV" dirty="0"/>
          </a:p>
        </p:txBody>
      </p:sp>
      <p:pic>
        <p:nvPicPr>
          <p:cNvPr id="5" name="Picture 4"/>
          <p:cNvPicPr>
            <a:picLocks noChangeAspect="1"/>
          </p:cNvPicPr>
          <p:nvPr/>
        </p:nvPicPr>
        <p:blipFill>
          <a:blip r:embed="rId2"/>
          <a:stretch>
            <a:fillRect/>
          </a:stretch>
        </p:blipFill>
        <p:spPr>
          <a:xfrm>
            <a:off x="1097279" y="2538266"/>
            <a:ext cx="10115203" cy="2748061"/>
          </a:xfrm>
          <a:prstGeom prst="rect">
            <a:avLst/>
          </a:prstGeom>
          <a:ln>
            <a:solidFill>
              <a:schemeClr val="bg1">
                <a:lumMod val="75000"/>
              </a:schemeClr>
            </a:solidFill>
          </a:ln>
        </p:spPr>
      </p:pic>
      <p:pic>
        <p:nvPicPr>
          <p:cNvPr id="6" name="Picture 5"/>
          <p:cNvPicPr>
            <a:picLocks noChangeAspect="1"/>
          </p:cNvPicPr>
          <p:nvPr/>
        </p:nvPicPr>
        <p:blipFill>
          <a:blip r:embed="rId3"/>
          <a:stretch>
            <a:fillRect/>
          </a:stretch>
        </p:blipFill>
        <p:spPr>
          <a:xfrm>
            <a:off x="1097280" y="5534048"/>
            <a:ext cx="10115203" cy="335046"/>
          </a:xfrm>
          <a:prstGeom prst="rect">
            <a:avLst/>
          </a:prstGeom>
          <a:ln>
            <a:solidFill>
              <a:schemeClr val="bg1">
                <a:lumMod val="75000"/>
              </a:schemeClr>
            </a:solidFill>
          </a:ln>
        </p:spPr>
      </p:pic>
      <p:pic>
        <p:nvPicPr>
          <p:cNvPr id="8" name="Picture 7"/>
          <p:cNvPicPr>
            <a:picLocks noChangeAspect="1"/>
          </p:cNvPicPr>
          <p:nvPr/>
        </p:nvPicPr>
        <p:blipFill rotWithShape="1">
          <a:blip r:embed="rId4"/>
          <a:srcRect b="1815"/>
          <a:stretch/>
        </p:blipFill>
        <p:spPr>
          <a:xfrm>
            <a:off x="8564563" y="4353000"/>
            <a:ext cx="1411287" cy="476175"/>
          </a:xfrm>
          <a:prstGeom prst="rect">
            <a:avLst/>
          </a:prstGeom>
        </p:spPr>
      </p:pic>
      <p:pic>
        <p:nvPicPr>
          <p:cNvPr id="10" name="Picture 9"/>
          <p:cNvPicPr>
            <a:picLocks noChangeAspect="1"/>
          </p:cNvPicPr>
          <p:nvPr/>
        </p:nvPicPr>
        <p:blipFill rotWithShape="1">
          <a:blip r:embed="rId5"/>
          <a:srcRect b="1332"/>
          <a:stretch/>
        </p:blipFill>
        <p:spPr>
          <a:xfrm>
            <a:off x="6186485" y="5855237"/>
            <a:ext cx="1209676" cy="625694"/>
          </a:xfrm>
          <a:prstGeom prst="rect">
            <a:avLst/>
          </a:prstGeom>
        </p:spPr>
      </p:pic>
      <p:pic>
        <p:nvPicPr>
          <p:cNvPr id="9" name="Picture 8"/>
          <p:cNvPicPr>
            <a:picLocks noChangeAspect="1"/>
          </p:cNvPicPr>
          <p:nvPr/>
        </p:nvPicPr>
        <p:blipFill rotWithShape="1">
          <a:blip r:embed="rId6"/>
          <a:srcRect t="-1" b="932"/>
          <a:stretch/>
        </p:blipFill>
        <p:spPr>
          <a:xfrm>
            <a:off x="6219826" y="5845711"/>
            <a:ext cx="642937" cy="378877"/>
          </a:xfrm>
          <a:prstGeom prst="rect">
            <a:avLst/>
          </a:prstGeom>
        </p:spPr>
      </p:pic>
    </p:spTree>
    <p:extLst>
      <p:ext uri="{BB962C8B-B14F-4D97-AF65-F5344CB8AC3E}">
        <p14:creationId xmlns:p14="http://schemas.microsoft.com/office/powerpoint/2010/main" val="127254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Darbu lapa [2/2]</a:t>
            </a:r>
            <a:endParaRPr lang="lv-LV" dirty="0"/>
          </a:p>
        </p:txBody>
      </p:sp>
      <p:sp>
        <p:nvSpPr>
          <p:cNvPr id="3" name="Content Placeholder 2"/>
          <p:cNvSpPr>
            <a:spLocks noGrp="1"/>
          </p:cNvSpPr>
          <p:nvPr>
            <p:ph idx="1"/>
          </p:nvPr>
        </p:nvSpPr>
        <p:spPr/>
        <p:txBody>
          <a:bodyPr/>
          <a:lstStyle/>
          <a:p>
            <a:r>
              <a:rPr lang="lv-LV" sz="3600" b="1" dirty="0" smtClean="0">
                <a:solidFill>
                  <a:prstClr val="black">
                    <a:lumMod val="75000"/>
                    <a:lumOff val="25000"/>
                  </a:prstClr>
                </a:solidFill>
              </a:rPr>
              <a:t>Materiālu tabula</a:t>
            </a:r>
            <a:endParaRPr lang="lv-LV" sz="3600" b="1" dirty="0">
              <a:solidFill>
                <a:prstClr val="black">
                  <a:lumMod val="75000"/>
                  <a:lumOff val="25000"/>
                </a:prstClr>
              </a:solidFill>
            </a:endParaRPr>
          </a:p>
          <a:p>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18</a:t>
            </a:fld>
            <a:endParaRPr lang="lv-LV" dirty="0"/>
          </a:p>
        </p:txBody>
      </p:sp>
      <p:pic>
        <p:nvPicPr>
          <p:cNvPr id="7" name="Picture 6"/>
          <p:cNvPicPr>
            <a:picLocks noChangeAspect="1"/>
          </p:cNvPicPr>
          <p:nvPr/>
        </p:nvPicPr>
        <p:blipFill rotWithShape="1">
          <a:blip r:embed="rId2"/>
          <a:srcRect b="798"/>
          <a:stretch/>
        </p:blipFill>
        <p:spPr>
          <a:xfrm>
            <a:off x="2343063" y="2464302"/>
            <a:ext cx="7566833" cy="3774574"/>
          </a:xfrm>
          <a:prstGeom prst="rect">
            <a:avLst/>
          </a:prstGeom>
          <a:ln>
            <a:solidFill>
              <a:schemeClr val="bg1">
                <a:lumMod val="75000"/>
              </a:schemeClr>
            </a:solidFill>
          </a:ln>
        </p:spPr>
      </p:pic>
    </p:spTree>
    <p:extLst>
      <p:ext uri="{BB962C8B-B14F-4D97-AF65-F5344CB8AC3E}">
        <p14:creationId xmlns:p14="http://schemas.microsoft.com/office/powerpoint/2010/main" val="3254736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Individuāla objekta lapa</a:t>
            </a:r>
            <a:endParaRPr lang="lv-LV" dirty="0"/>
          </a:p>
        </p:txBody>
      </p:sp>
      <p:sp>
        <p:nvSpPr>
          <p:cNvPr id="3" name="Content Placeholder 2"/>
          <p:cNvSpPr>
            <a:spLocks noGrp="1"/>
          </p:cNvSpPr>
          <p:nvPr>
            <p:ph idx="1"/>
          </p:nvPr>
        </p:nvSpPr>
        <p:spPr/>
        <p:txBody>
          <a:bodyPr/>
          <a:lstStyle/>
          <a:p>
            <a:endParaRPr lang="lv-LV"/>
          </a:p>
        </p:txBody>
      </p:sp>
      <p:sp>
        <p:nvSpPr>
          <p:cNvPr id="4" name="Slide Number Placeholder 3"/>
          <p:cNvSpPr>
            <a:spLocks noGrp="1"/>
          </p:cNvSpPr>
          <p:nvPr>
            <p:ph type="sldNum" sz="quarter" idx="12"/>
          </p:nvPr>
        </p:nvSpPr>
        <p:spPr/>
        <p:txBody>
          <a:bodyPr/>
          <a:lstStyle/>
          <a:p>
            <a:fld id="{8E92F15C-7EC7-41AC-A954-7E91DD3E067F}" type="slidenum">
              <a:rPr lang="lv-LV" smtClean="0"/>
              <a:pPr/>
              <a:t>19</a:t>
            </a:fld>
            <a:endParaRPr lang="lv-LV" dirty="0"/>
          </a:p>
        </p:txBody>
      </p:sp>
      <p:pic>
        <p:nvPicPr>
          <p:cNvPr id="5" name="Picture 4"/>
          <p:cNvPicPr>
            <a:picLocks noChangeAspect="1"/>
          </p:cNvPicPr>
          <p:nvPr/>
        </p:nvPicPr>
        <p:blipFill>
          <a:blip r:embed="rId2"/>
          <a:stretch>
            <a:fillRect/>
          </a:stretch>
        </p:blipFill>
        <p:spPr>
          <a:xfrm>
            <a:off x="1097280" y="1845734"/>
            <a:ext cx="4760595" cy="4461657"/>
          </a:xfrm>
          <a:prstGeom prst="rect">
            <a:avLst/>
          </a:prstGeom>
          <a:ln>
            <a:solidFill>
              <a:schemeClr val="bg1">
                <a:lumMod val="75000"/>
              </a:schemeClr>
            </a:solidFill>
          </a:ln>
        </p:spPr>
      </p:pic>
      <p:pic>
        <p:nvPicPr>
          <p:cNvPr id="6" name="Picture 5"/>
          <p:cNvPicPr>
            <a:picLocks noChangeAspect="1"/>
          </p:cNvPicPr>
          <p:nvPr/>
        </p:nvPicPr>
        <p:blipFill>
          <a:blip r:embed="rId3"/>
          <a:stretch>
            <a:fillRect/>
          </a:stretch>
        </p:blipFill>
        <p:spPr>
          <a:xfrm>
            <a:off x="6395085" y="1845734"/>
            <a:ext cx="4760595" cy="3579788"/>
          </a:xfrm>
          <a:prstGeom prst="rect">
            <a:avLst/>
          </a:prstGeom>
          <a:ln>
            <a:solidFill>
              <a:schemeClr val="bg1">
                <a:lumMod val="75000"/>
              </a:schemeClr>
            </a:solidFill>
          </a:ln>
        </p:spPr>
      </p:pic>
    </p:spTree>
    <p:extLst>
      <p:ext uri="{BB962C8B-B14F-4D97-AF65-F5344CB8AC3E}">
        <p14:creationId xmlns:p14="http://schemas.microsoft.com/office/powerpoint/2010/main" val="3520637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Tāmes izveides lapa</a:t>
            </a:r>
            <a:endParaRPr lang="lv-LV" dirty="0"/>
          </a:p>
        </p:txBody>
      </p:sp>
      <p:sp>
        <p:nvSpPr>
          <p:cNvPr id="3" name="Content Placeholder 2"/>
          <p:cNvSpPr>
            <a:spLocks noGrp="1"/>
          </p:cNvSpPr>
          <p:nvPr>
            <p:ph idx="1"/>
          </p:nvPr>
        </p:nvSpPr>
        <p:spPr/>
        <p:txBody>
          <a:bodyPr/>
          <a:lstStyle/>
          <a:p>
            <a:endParaRPr lang="lv-LV"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20</a:t>
            </a:fld>
            <a:endParaRPr lang="lv-LV" dirty="0"/>
          </a:p>
        </p:txBody>
      </p:sp>
      <p:pic>
        <p:nvPicPr>
          <p:cNvPr id="5" name="Picture 4"/>
          <p:cNvPicPr>
            <a:picLocks noChangeAspect="1"/>
          </p:cNvPicPr>
          <p:nvPr/>
        </p:nvPicPr>
        <p:blipFill>
          <a:blip r:embed="rId2"/>
          <a:stretch>
            <a:fillRect/>
          </a:stretch>
        </p:blipFill>
        <p:spPr>
          <a:xfrm>
            <a:off x="2868930" y="1845734"/>
            <a:ext cx="6515100" cy="1943100"/>
          </a:xfrm>
          <a:prstGeom prst="rect">
            <a:avLst/>
          </a:prstGeom>
          <a:ln>
            <a:solidFill>
              <a:schemeClr val="bg1">
                <a:lumMod val="75000"/>
              </a:schemeClr>
            </a:solidFill>
          </a:ln>
        </p:spPr>
      </p:pic>
      <p:pic>
        <p:nvPicPr>
          <p:cNvPr id="7" name="Picture 6"/>
          <p:cNvPicPr>
            <a:picLocks noChangeAspect="1"/>
          </p:cNvPicPr>
          <p:nvPr/>
        </p:nvPicPr>
        <p:blipFill>
          <a:blip r:embed="rId3"/>
          <a:stretch>
            <a:fillRect/>
          </a:stretch>
        </p:blipFill>
        <p:spPr>
          <a:xfrm>
            <a:off x="2859405" y="3943350"/>
            <a:ext cx="6524625" cy="2800350"/>
          </a:xfrm>
          <a:prstGeom prst="rect">
            <a:avLst/>
          </a:prstGeom>
          <a:ln>
            <a:solidFill>
              <a:schemeClr val="bg1">
                <a:lumMod val="75000"/>
              </a:schemeClr>
            </a:solidFill>
          </a:ln>
        </p:spPr>
      </p:pic>
    </p:spTree>
    <p:extLst>
      <p:ext uri="{BB962C8B-B14F-4D97-AF65-F5344CB8AC3E}">
        <p14:creationId xmlns:p14="http://schemas.microsoft.com/office/powerpoint/2010/main" val="2318539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Gatavā tāme</a:t>
            </a:r>
            <a:endParaRPr lang="lv-LV" dirty="0"/>
          </a:p>
        </p:txBody>
      </p:sp>
      <p:sp>
        <p:nvSpPr>
          <p:cNvPr id="3" name="Content Placeholder 2"/>
          <p:cNvSpPr>
            <a:spLocks noGrp="1"/>
          </p:cNvSpPr>
          <p:nvPr>
            <p:ph idx="1"/>
          </p:nvPr>
        </p:nvSpPr>
        <p:spPr/>
        <p:txBody>
          <a:bodyPr/>
          <a:lstStyle/>
          <a:p>
            <a:endParaRPr lang="lv-LV"/>
          </a:p>
        </p:txBody>
      </p:sp>
      <p:sp>
        <p:nvSpPr>
          <p:cNvPr id="4" name="Slide Number Placeholder 3"/>
          <p:cNvSpPr>
            <a:spLocks noGrp="1"/>
          </p:cNvSpPr>
          <p:nvPr>
            <p:ph type="sldNum" sz="quarter" idx="12"/>
          </p:nvPr>
        </p:nvSpPr>
        <p:spPr/>
        <p:txBody>
          <a:bodyPr/>
          <a:lstStyle/>
          <a:p>
            <a:fld id="{8E92F15C-7EC7-41AC-A954-7E91DD3E067F}" type="slidenum">
              <a:rPr lang="lv-LV" smtClean="0"/>
              <a:pPr/>
              <a:t>21</a:t>
            </a:fld>
            <a:endParaRPr lang="lv-LV" dirty="0"/>
          </a:p>
        </p:txBody>
      </p:sp>
      <p:pic>
        <p:nvPicPr>
          <p:cNvPr id="6" name="Picture 5"/>
          <p:cNvPicPr>
            <a:picLocks noChangeAspect="1"/>
          </p:cNvPicPr>
          <p:nvPr/>
        </p:nvPicPr>
        <p:blipFill>
          <a:blip r:embed="rId2"/>
          <a:stretch>
            <a:fillRect/>
          </a:stretch>
        </p:blipFill>
        <p:spPr>
          <a:xfrm>
            <a:off x="1938813" y="1845734"/>
            <a:ext cx="8375333" cy="4362153"/>
          </a:xfrm>
          <a:prstGeom prst="rect">
            <a:avLst/>
          </a:prstGeom>
          <a:ln>
            <a:solidFill>
              <a:schemeClr val="bg1">
                <a:lumMod val="75000"/>
              </a:schemeClr>
            </a:solidFill>
          </a:ln>
        </p:spPr>
      </p:pic>
    </p:spTree>
    <p:extLst>
      <p:ext uri="{BB962C8B-B14F-4D97-AF65-F5344CB8AC3E}">
        <p14:creationId xmlns:p14="http://schemas.microsoft.com/office/powerpoint/2010/main" val="9239572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Responsivitāte</a:t>
            </a:r>
            <a:endParaRPr lang="lv-LV" dirty="0"/>
          </a:p>
        </p:txBody>
      </p:sp>
      <p:sp>
        <p:nvSpPr>
          <p:cNvPr id="3" name="Content Placeholder 2"/>
          <p:cNvSpPr>
            <a:spLocks noGrp="1"/>
          </p:cNvSpPr>
          <p:nvPr>
            <p:ph idx="1"/>
          </p:nvPr>
        </p:nvSpPr>
        <p:spPr/>
        <p:txBody>
          <a:bodyPr/>
          <a:lstStyle/>
          <a:p>
            <a:endParaRPr lang="lv-LV"/>
          </a:p>
        </p:txBody>
      </p:sp>
      <p:sp>
        <p:nvSpPr>
          <p:cNvPr id="4" name="Slide Number Placeholder 3"/>
          <p:cNvSpPr>
            <a:spLocks noGrp="1"/>
          </p:cNvSpPr>
          <p:nvPr>
            <p:ph type="sldNum" sz="quarter" idx="12"/>
          </p:nvPr>
        </p:nvSpPr>
        <p:spPr/>
        <p:txBody>
          <a:bodyPr/>
          <a:lstStyle/>
          <a:p>
            <a:fld id="{8E92F15C-7EC7-41AC-A954-7E91DD3E067F}" type="slidenum">
              <a:rPr lang="lv-LV" smtClean="0"/>
              <a:pPr/>
              <a:t>22</a:t>
            </a:fld>
            <a:endParaRPr lang="lv-LV" dirty="0"/>
          </a:p>
        </p:txBody>
      </p:sp>
      <p:pic>
        <p:nvPicPr>
          <p:cNvPr id="5" name="Picture 4"/>
          <p:cNvPicPr>
            <a:picLocks noChangeAspect="1"/>
          </p:cNvPicPr>
          <p:nvPr/>
        </p:nvPicPr>
        <p:blipFill>
          <a:blip r:embed="rId2"/>
          <a:stretch>
            <a:fillRect/>
          </a:stretch>
        </p:blipFill>
        <p:spPr>
          <a:xfrm>
            <a:off x="1097280" y="1845734"/>
            <a:ext cx="2243938" cy="4859866"/>
          </a:xfrm>
          <a:prstGeom prst="rect">
            <a:avLst/>
          </a:prstGeom>
          <a:ln>
            <a:solidFill>
              <a:schemeClr val="bg1">
                <a:lumMod val="75000"/>
              </a:schemeClr>
            </a:solidFill>
          </a:ln>
        </p:spPr>
      </p:pic>
      <p:pic>
        <p:nvPicPr>
          <p:cNvPr id="7" name="Picture 6"/>
          <p:cNvPicPr>
            <a:picLocks noChangeAspect="1"/>
          </p:cNvPicPr>
          <p:nvPr/>
        </p:nvPicPr>
        <p:blipFill rotWithShape="1">
          <a:blip r:embed="rId3"/>
          <a:srcRect b="10188"/>
          <a:stretch/>
        </p:blipFill>
        <p:spPr>
          <a:xfrm>
            <a:off x="3550769" y="1845734"/>
            <a:ext cx="8164982" cy="4366294"/>
          </a:xfrm>
          <a:prstGeom prst="rect">
            <a:avLst/>
          </a:prstGeom>
          <a:ln>
            <a:solidFill>
              <a:schemeClr val="bg1">
                <a:lumMod val="75000"/>
              </a:schemeClr>
            </a:solidFill>
          </a:ln>
        </p:spPr>
      </p:pic>
    </p:spTree>
    <p:extLst>
      <p:ext uri="{BB962C8B-B14F-4D97-AF65-F5344CB8AC3E}">
        <p14:creationId xmlns:p14="http://schemas.microsoft.com/office/powerpoint/2010/main" val="42553873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Testēšana</a:t>
            </a:r>
            <a:endParaRPr lang="lv-LV" dirty="0"/>
          </a:p>
        </p:txBody>
      </p:sp>
      <p:sp>
        <p:nvSpPr>
          <p:cNvPr id="3" name="Content Placeholder 2"/>
          <p:cNvSpPr>
            <a:spLocks noGrp="1"/>
          </p:cNvSpPr>
          <p:nvPr>
            <p:ph idx="1"/>
          </p:nvPr>
        </p:nvSpPr>
        <p:spPr/>
        <p:txBody>
          <a:bodyPr>
            <a:normAutofit/>
          </a:bodyPr>
          <a:lstStyle/>
          <a:p>
            <a:r>
              <a:rPr lang="lv-LV" sz="3000" dirty="0"/>
              <a:t>Izstrādes procesā netika izmantoti automātiskās testēšanas rīki, tika veikta tikai manuālā testēšana.</a:t>
            </a:r>
          </a:p>
          <a:p>
            <a:r>
              <a:rPr lang="lv-LV" sz="3000" dirty="0"/>
              <a:t>Aplikācija tika pārbaudīta uz </a:t>
            </a:r>
            <a:r>
              <a:rPr lang="lv-LV" sz="3000" i="1" dirty="0"/>
              <a:t>Google Chrome</a:t>
            </a:r>
            <a:r>
              <a:rPr lang="lv-LV" sz="3000" dirty="0"/>
              <a:t>, </a:t>
            </a:r>
            <a:r>
              <a:rPr lang="lv-LV" sz="3000" i="1" dirty="0"/>
              <a:t>Mozilla Firefox</a:t>
            </a:r>
            <a:r>
              <a:rPr lang="lv-LV" sz="3000" dirty="0"/>
              <a:t> un </a:t>
            </a:r>
            <a:r>
              <a:rPr lang="lv-LV" sz="3000" i="1" dirty="0"/>
              <a:t>Microsoft Edge</a:t>
            </a:r>
            <a:r>
              <a:rPr lang="lv-LV" sz="3000" dirty="0"/>
              <a:t> pārlūkprogrammām. Uz šiem pārlūkiem kļūdas vai anomālijas programmatūrai konkrētam pārlūkam netika novērotas</a:t>
            </a:r>
            <a:r>
              <a:rPr lang="lv-LV" sz="3000" dirty="0" smtClean="0"/>
              <a:t>.</a:t>
            </a:r>
          </a:p>
          <a:p>
            <a:r>
              <a:rPr lang="lv-LV" sz="3000" dirty="0"/>
              <a:t>Programma tika testēta vairākkārtīgi pēc katras funkcijas implementēšanas, lai izlabotu potenciālās kļūdas uzreiz</a:t>
            </a:r>
            <a:r>
              <a:rPr lang="lv-LV" sz="3000" dirty="0" smtClean="0"/>
              <a:t>.</a:t>
            </a:r>
            <a:endParaRPr lang="lv-LV" sz="3000" dirty="0"/>
          </a:p>
        </p:txBody>
      </p:sp>
      <p:sp>
        <p:nvSpPr>
          <p:cNvPr id="4" name="Slide Number Placeholder 3"/>
          <p:cNvSpPr>
            <a:spLocks noGrp="1"/>
          </p:cNvSpPr>
          <p:nvPr>
            <p:ph type="sldNum" sz="quarter" idx="12"/>
          </p:nvPr>
        </p:nvSpPr>
        <p:spPr/>
        <p:txBody>
          <a:bodyPr/>
          <a:lstStyle/>
          <a:p>
            <a:fld id="{8E92F15C-7EC7-41AC-A954-7E91DD3E067F}" type="slidenum">
              <a:rPr lang="lv-LV" smtClean="0"/>
              <a:pPr/>
              <a:t>23</a:t>
            </a:fld>
            <a:endParaRPr lang="lv-LV" dirty="0"/>
          </a:p>
        </p:txBody>
      </p:sp>
    </p:spTree>
    <p:extLst>
      <p:ext uri="{BB962C8B-B14F-4D97-AF65-F5344CB8AC3E}">
        <p14:creationId xmlns:p14="http://schemas.microsoft.com/office/powerpoint/2010/main" val="40672744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571500" lvl="0" indent="-571500">
              <a:lnSpc>
                <a:spcPct val="100000"/>
              </a:lnSpc>
              <a:spcBef>
                <a:spcPts val="0"/>
              </a:spcBef>
              <a:spcAft>
                <a:spcPts val="0"/>
              </a:spcAft>
              <a:buClrTx/>
              <a:buSzTx/>
              <a:buFont typeface="Arial" panose="020B0604020202020204" pitchFamily="34" charset="0"/>
              <a:buChar char="•"/>
            </a:pPr>
            <a:r>
              <a:rPr lang="lv-LV" sz="3000" dirty="0" smtClean="0"/>
              <a:t>Plānošana </a:t>
            </a:r>
            <a:r>
              <a:rPr lang="lv-LV" sz="3000" dirty="0"/>
              <a:t>un uzdevumu pārdomāšana, kā arī pareizo rīku izvēle spēj daudzkārtīgi samazināt laiku, kas nepieciešams, lai izveidotu programmatūru</a:t>
            </a:r>
            <a:r>
              <a:rPr lang="lv-LV" sz="3000" dirty="0" smtClean="0"/>
              <a:t>.</a:t>
            </a:r>
          </a:p>
          <a:p>
            <a:pPr marL="571500" indent="-571500">
              <a:lnSpc>
                <a:spcPct val="100000"/>
              </a:lnSpc>
              <a:spcBef>
                <a:spcPts val="0"/>
              </a:spcBef>
              <a:spcAft>
                <a:spcPts val="0"/>
              </a:spcAft>
              <a:buClrTx/>
              <a:buSzTx/>
              <a:buFont typeface="Arial" panose="020B0604020202020204" pitchFamily="34" charset="0"/>
              <a:buChar char="•"/>
            </a:pPr>
            <a:r>
              <a:rPr lang="lv-LV" sz="3000" dirty="0"/>
              <a:t>Programmatūras izveides laikā nepieciešams veikt testēšanu regulāri, lai izvairītos no lielām kļūdām gatavā programmā</a:t>
            </a:r>
            <a:r>
              <a:rPr lang="lv-LV" sz="3000" dirty="0" smtClean="0"/>
              <a:t>.</a:t>
            </a:r>
          </a:p>
          <a:p>
            <a:pPr marL="571500" lvl="0" indent="-571500">
              <a:lnSpc>
                <a:spcPct val="100000"/>
              </a:lnSpc>
              <a:spcBef>
                <a:spcPts val="0"/>
              </a:spcBef>
              <a:spcAft>
                <a:spcPts val="0"/>
              </a:spcAft>
              <a:buClrTx/>
              <a:buSzTx/>
              <a:buFont typeface="Arial" panose="020B0604020202020204" pitchFamily="34" charset="0"/>
              <a:buChar char="•"/>
            </a:pPr>
            <a:r>
              <a:rPr lang="lv-LV" sz="3000" dirty="0">
                <a:solidFill>
                  <a:prstClr val="black"/>
                </a:solidFill>
              </a:rPr>
              <a:t>Specifikācijā jādefinē pēc iespējas vairāk detaļas, lai par to nav jālemj programmas rakstīšanas laikā</a:t>
            </a:r>
            <a:r>
              <a:rPr lang="lv-LV" sz="3000" dirty="0" smtClean="0">
                <a:solidFill>
                  <a:prstClr val="black"/>
                </a:solidFill>
              </a:rPr>
              <a:t>.</a:t>
            </a:r>
            <a:endParaRPr lang="lv-LV" sz="3000" dirty="0">
              <a:solidFill>
                <a:prstClr val="black"/>
              </a:solidFill>
            </a:endParaRPr>
          </a:p>
        </p:txBody>
      </p:sp>
      <p:sp>
        <p:nvSpPr>
          <p:cNvPr id="4" name="Slide Number Placeholder 3"/>
          <p:cNvSpPr>
            <a:spLocks noGrp="1"/>
          </p:cNvSpPr>
          <p:nvPr>
            <p:ph type="sldNum" sz="quarter" idx="12"/>
          </p:nvPr>
        </p:nvSpPr>
        <p:spPr/>
        <p:txBody>
          <a:bodyPr/>
          <a:lstStyle/>
          <a:p>
            <a:fld id="{8E92F15C-7EC7-41AC-A954-7E91DD3E067F}" type="slidenum">
              <a:rPr lang="lv-LV" sz="2400" b="1"/>
              <a:t>24</a:t>
            </a:fld>
            <a:endParaRPr lang="lv-LV" sz="2400" b="1" dirty="0"/>
          </a:p>
        </p:txBody>
      </p:sp>
      <p:sp>
        <p:nvSpPr>
          <p:cNvPr id="5" name="Title 1"/>
          <p:cNvSpPr>
            <a:spLocks noGrp="1"/>
          </p:cNvSpPr>
          <p:nvPr>
            <p:ph type="title"/>
          </p:nvPr>
        </p:nvSpPr>
        <p:spPr>
          <a:xfrm>
            <a:off x="1097280" y="286603"/>
            <a:ext cx="10058400" cy="1450757"/>
          </a:xfrm>
        </p:spPr>
        <p:txBody>
          <a:bodyPr/>
          <a:lstStyle/>
          <a:p>
            <a:r>
              <a:rPr lang="lv-LV" dirty="0" smtClean="0">
                <a:latin typeface="Arial" panose="020B0604020202020204" pitchFamily="34" charset="0"/>
                <a:cs typeface="Arial" panose="020B0604020202020204" pitchFamily="34" charset="0"/>
              </a:rPr>
              <a:t>Secinājumi</a:t>
            </a:r>
            <a:endParaRPr lang="lv-LV"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6598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71500" lvl="0" indent="-571500">
              <a:lnSpc>
                <a:spcPct val="100000"/>
              </a:lnSpc>
              <a:spcBef>
                <a:spcPts val="0"/>
              </a:spcBef>
              <a:spcAft>
                <a:spcPts val="0"/>
              </a:spcAft>
              <a:buClrTx/>
              <a:buSzTx/>
              <a:buFont typeface="Arial" panose="020B0604020202020204" pitchFamily="34" charset="0"/>
              <a:buChar char="•"/>
            </a:pPr>
            <a:r>
              <a:rPr lang="lv-LV" sz="3000" dirty="0"/>
              <a:t>Programma jāveido ar mērķi, tādējādi to var izveidot noderīgu ne tikai sev, bet arī citiem, kā arī to ir interesantāk veidot, jo ir pēc kā tiekties</a:t>
            </a:r>
            <a:r>
              <a:rPr lang="lv-LV" sz="3000" dirty="0" smtClean="0"/>
              <a:t>.</a:t>
            </a:r>
            <a:endParaRPr lang="lv-LV" sz="3000" dirty="0" smtClean="0">
              <a:solidFill>
                <a:prstClr val="black"/>
              </a:solidFill>
            </a:endParaRPr>
          </a:p>
          <a:p>
            <a:pPr marL="571500" lvl="0" indent="-571500">
              <a:lnSpc>
                <a:spcPct val="100000"/>
              </a:lnSpc>
              <a:spcBef>
                <a:spcPts val="0"/>
              </a:spcBef>
              <a:spcAft>
                <a:spcPts val="0"/>
              </a:spcAft>
              <a:buClrTx/>
              <a:buSzTx/>
              <a:buFont typeface="Arial" panose="020B0604020202020204" pitchFamily="34" charset="0"/>
              <a:buChar char="•"/>
            </a:pPr>
            <a:r>
              <a:rPr lang="lv-LV" sz="3000" dirty="0" smtClean="0">
                <a:solidFill>
                  <a:prstClr val="black"/>
                </a:solidFill>
              </a:rPr>
              <a:t>Dažreiz </a:t>
            </a:r>
            <a:r>
              <a:rPr lang="lv-LV" sz="3000" dirty="0">
                <a:solidFill>
                  <a:prstClr val="black"/>
                </a:solidFill>
              </a:rPr>
              <a:t>ir noderīgi atgriezties pie jau izveidotiem </a:t>
            </a:r>
            <a:r>
              <a:rPr lang="lv-LV" sz="3000" dirty="0" smtClean="0">
                <a:solidFill>
                  <a:prstClr val="black"/>
                </a:solidFill>
              </a:rPr>
              <a:t>algoritmiem </a:t>
            </a:r>
            <a:r>
              <a:rPr lang="lv-LV" sz="3000" dirty="0">
                <a:solidFill>
                  <a:prstClr val="black"/>
                </a:solidFill>
              </a:rPr>
              <a:t>un datu struktūrām un pārdomāt to implementējumu, mainīt tos, lai padarītu efektīvākus.</a:t>
            </a:r>
          </a:p>
        </p:txBody>
      </p:sp>
      <p:sp>
        <p:nvSpPr>
          <p:cNvPr id="4" name="Slide Number Placeholder 3"/>
          <p:cNvSpPr>
            <a:spLocks noGrp="1"/>
          </p:cNvSpPr>
          <p:nvPr>
            <p:ph type="sldNum" sz="quarter" idx="12"/>
          </p:nvPr>
        </p:nvSpPr>
        <p:spPr/>
        <p:txBody>
          <a:bodyPr/>
          <a:lstStyle/>
          <a:p>
            <a:fld id="{8E92F15C-7EC7-41AC-A954-7E91DD3E067F}" type="slidenum">
              <a:rPr lang="lv-LV" sz="2400" b="1"/>
              <a:t>25</a:t>
            </a:fld>
            <a:endParaRPr lang="lv-LV" sz="2400" b="1" dirty="0"/>
          </a:p>
        </p:txBody>
      </p:sp>
      <p:sp>
        <p:nvSpPr>
          <p:cNvPr id="5" name="Title 1"/>
          <p:cNvSpPr>
            <a:spLocks noGrp="1"/>
          </p:cNvSpPr>
          <p:nvPr>
            <p:ph type="title"/>
          </p:nvPr>
        </p:nvSpPr>
        <p:spPr>
          <a:xfrm>
            <a:off x="1097280" y="286603"/>
            <a:ext cx="10058400" cy="1450757"/>
          </a:xfrm>
        </p:spPr>
        <p:txBody>
          <a:bodyPr/>
          <a:lstStyle/>
          <a:p>
            <a:r>
              <a:rPr lang="lv-LV" dirty="0" smtClean="0">
                <a:latin typeface="Arial" panose="020B0604020202020204" pitchFamily="34" charset="0"/>
                <a:cs typeface="Arial" panose="020B0604020202020204" pitchFamily="34" charset="0"/>
              </a:rPr>
              <a:t>Secinājumi</a:t>
            </a:r>
            <a:endParaRPr lang="lv-LV"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26468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4083" y="2534503"/>
            <a:ext cx="10058400" cy="1450757"/>
          </a:xfrm>
        </p:spPr>
        <p:txBody>
          <a:bodyPr>
            <a:normAutofit/>
          </a:bodyPr>
          <a:lstStyle/>
          <a:p>
            <a:pPr algn="ctr"/>
            <a:r>
              <a:rPr lang="lv-LV" sz="7200" b="1" dirty="0" smtClean="0">
                <a:latin typeface="Arial" panose="020B0604020202020204" pitchFamily="34" charset="0"/>
                <a:cs typeface="Arial" panose="020B0604020202020204" pitchFamily="34" charset="0"/>
              </a:rPr>
              <a:t>Paldies par uzmanību!</a:t>
            </a:r>
            <a:endParaRPr lang="lv-LV" sz="7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239898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2214</TotalTime>
  <Words>642</Words>
  <Application>Microsoft Office PowerPoint</Application>
  <PresentationFormat>Widescreen</PresentationFormat>
  <Paragraphs>109</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Retrospect</vt:lpstr>
      <vt:lpstr>Tāmēšanas programmatūras izstrādes process</vt:lpstr>
      <vt:lpstr>Ievads</vt:lpstr>
      <vt:lpstr>Galvenie darba uzdevumi [1/2]</vt:lpstr>
      <vt:lpstr>Galvenie darba uzdevumi [2/2]</vt:lpstr>
      <vt:lpstr>Izmantotās tehnoloģijas [1/4]</vt:lpstr>
      <vt:lpstr>Izmantotās tehnoloģijas [2/4]</vt:lpstr>
      <vt:lpstr>Izmantotās tehnoloģijas [3/4]</vt:lpstr>
      <vt:lpstr>Izmantotās tehnoloģijas [4/4]</vt:lpstr>
      <vt:lpstr>Programmatūras apraksts [1/4]</vt:lpstr>
      <vt:lpstr>Programmatūras apraksts [2/4]</vt:lpstr>
      <vt:lpstr>Programmatūras apraksts [3/4]</vt:lpstr>
      <vt:lpstr>Programmatūras apraksts [4/4]</vt:lpstr>
      <vt:lpstr>Komponentes</vt:lpstr>
      <vt:lpstr>Sākumlapa</vt:lpstr>
      <vt:lpstr>Autentifikācijas lapa</vt:lpstr>
      <vt:lpstr>Profila lapa</vt:lpstr>
      <vt:lpstr>Darbu lapa [1/2]</vt:lpstr>
      <vt:lpstr>Darbu lapa [2/2]</vt:lpstr>
      <vt:lpstr>Individuāla objekta lapa</vt:lpstr>
      <vt:lpstr>Tāmes izveides lapa</vt:lpstr>
      <vt:lpstr>Gatavā tāme</vt:lpstr>
      <vt:lpstr>Responsivitāte</vt:lpstr>
      <vt:lpstr>Testēšana</vt:lpstr>
      <vt:lpstr>Secinājumi</vt:lpstr>
      <vt:lpstr>Secinājumi</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Tāmēšanas programmatūras izstrādes process</dc:title>
  <dcterms:created xsi:type="dcterms:W3CDTF">2021-03-22T11:52:48Z</dcterms:created>
  <dcterms:modified xsi:type="dcterms:W3CDTF">2021-06-13T21:41:02Z</dcterms:modified>
</cp:coreProperties>
</file>